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Garamond" panose="02020404030301010803" pitchFamily="18" charset="0"/>
      <p:regular r:id="rId39"/>
      <p:bold r:id="rId40"/>
      <p:italic r:id="rId41"/>
      <p:boldItalic r:id="rId42"/>
    </p:embeddedFont>
    <p:embeddedFont>
      <p:font typeface="Lora" pitchFamily="2" charset="77"/>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jy948zw8PQVK/RckuHm9Vy5eS0k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6"/>
    <p:restoredTop sz="94672"/>
  </p:normalViewPr>
  <p:slideViewPr>
    <p:cSldViewPr snapToGrid="0">
      <p:cViewPr varScale="1">
        <p:scale>
          <a:sx n="112" d="100"/>
          <a:sy n="112" d="100"/>
        </p:scale>
        <p:origin x="12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145" name="Google Shape;1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17eb973edf_7_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17eb973edf_7_5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227" name="Google Shape;227;g317eb973edf_7_5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112db6e2ba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112db6e2ba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236" name="Google Shape;236;g3112db6e2ba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17eb973edf_7_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17eb973edf_7_5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richeal</a:t>
            </a:r>
            <a:endParaRPr/>
          </a:p>
        </p:txBody>
      </p:sp>
      <p:sp>
        <p:nvSpPr>
          <p:cNvPr id="244" name="Google Shape;244;g317eb973edf_7_5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17eb973edf_18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17eb973edf_18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richeal</a:t>
            </a:r>
            <a:endParaRPr/>
          </a:p>
        </p:txBody>
      </p:sp>
      <p:sp>
        <p:nvSpPr>
          <p:cNvPr id="251" name="Google Shape;251;g317eb973edf_18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17eb973edf_18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17eb973edf_18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richeal</a:t>
            </a:r>
            <a:endParaRPr/>
          </a:p>
        </p:txBody>
      </p:sp>
      <p:sp>
        <p:nvSpPr>
          <p:cNvPr id="258" name="Google Shape;258;g317eb973edf_18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richeal</a:t>
            </a:r>
            <a:endParaRPr/>
          </a:p>
        </p:txBody>
      </p:sp>
      <p:sp>
        <p:nvSpPr>
          <p:cNvPr id="265" name="Google Shape;2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richeal</a:t>
            </a:r>
            <a:endParaRPr/>
          </a:p>
        </p:txBody>
      </p:sp>
      <p:sp>
        <p:nvSpPr>
          <p:cNvPr id="275" name="Google Shape;27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17eb973edf_7_5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17eb973edf_7_5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285" name="Google Shape;285;g317eb973edf_7_5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17eb973edf_7_5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17eb973edf_7_5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292" name="Google Shape;292;g317eb973edf_7_5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17eb973edf_7_5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17eb973edf_7_5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299" name="Google Shape;299;g317eb973edf_7_5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17eb973edf_7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17eb973edf_7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157" name="Google Shape;157;g317eb973edf_7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17eb973edf_5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17eb973edf_5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 </a:t>
            </a:r>
            <a:endParaRPr/>
          </a:p>
        </p:txBody>
      </p:sp>
      <p:sp>
        <p:nvSpPr>
          <p:cNvPr id="306" name="Google Shape;306;g317eb973edf_5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17eb973edf_5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17eb973edf_5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313" name="Google Shape;313;g317eb973edf_5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7eb973e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17eb973ed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derek</a:t>
            </a:r>
            <a:endParaRPr/>
          </a:p>
        </p:txBody>
      </p:sp>
      <p:sp>
        <p:nvSpPr>
          <p:cNvPr id="320" name="Google Shape;320;g317eb973ed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17eb973edf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17eb973edf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derek</a:t>
            </a:r>
            <a:endParaRPr/>
          </a:p>
        </p:txBody>
      </p:sp>
      <p:sp>
        <p:nvSpPr>
          <p:cNvPr id="328" name="Google Shape;328;g317eb973edf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17eb973edf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17eb973edf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derek</a:t>
            </a:r>
            <a:endParaRPr/>
          </a:p>
        </p:txBody>
      </p:sp>
      <p:sp>
        <p:nvSpPr>
          <p:cNvPr id="335" name="Google Shape;335;g317eb973edf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17eb973edf_1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17eb973edf_1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richeal</a:t>
            </a:r>
            <a:endParaRPr/>
          </a:p>
        </p:txBody>
      </p:sp>
      <p:sp>
        <p:nvSpPr>
          <p:cNvPr id="343" name="Google Shape;343;g317eb973edf_1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17eb973edf_13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17eb973edf_13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richeal</a:t>
            </a:r>
            <a:endParaRPr/>
          </a:p>
        </p:txBody>
      </p:sp>
      <p:sp>
        <p:nvSpPr>
          <p:cNvPr id="350" name="Google Shape;350;g317eb973edf_13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18b87ee92b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18b87ee92b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357" name="Google Shape;357;g318b87ee92b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18b87ee92b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18b87ee92b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364" name="Google Shape;364;g318b87ee92b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1ab7a3d581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1ab7a3d581_2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richeal</a:t>
            </a:r>
            <a:endParaRPr/>
          </a:p>
        </p:txBody>
      </p:sp>
      <p:sp>
        <p:nvSpPr>
          <p:cNvPr id="371" name="Google Shape;371;g31ab7a3d581_2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112db6e2ba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112db6e2ba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166" name="Google Shape;166;g3112db6e2ba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1ab7a3d5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1ab7a3d58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derek</a:t>
            </a:r>
            <a:endParaRPr/>
          </a:p>
        </p:txBody>
      </p:sp>
      <p:sp>
        <p:nvSpPr>
          <p:cNvPr id="378" name="Google Shape;378;g31ab7a3d58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112db6e2ba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112db6e2ba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derek</a:t>
            </a:r>
            <a:endParaRPr/>
          </a:p>
        </p:txBody>
      </p:sp>
      <p:sp>
        <p:nvSpPr>
          <p:cNvPr id="385" name="Google Shape;385;g3112db6e2ba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112db6e2ba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3112db6e2ba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derek</a:t>
            </a:r>
            <a:endParaRPr/>
          </a:p>
        </p:txBody>
      </p:sp>
      <p:sp>
        <p:nvSpPr>
          <p:cNvPr id="392" name="Google Shape;392;g3112db6e2ba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1ab7a3d581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1ab7a3d581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399" name="Google Shape;399;g31ab7a3d581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1ab7a3d581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1ab7a3d581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g31ab7a3d581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1ab7a3d581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1ab7a3d581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g31ab7a3d581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1ab7a3d581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1ab7a3d581_1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31ab7a3d581_1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172" name="Google Shape;1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17eb973edf_7_5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17eb973edf_7_5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184" name="Google Shape;184;g317eb973edf_7_5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17eb973edf_18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17eb973edf_18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derek</a:t>
            </a:r>
            <a:endParaRPr/>
          </a:p>
        </p:txBody>
      </p:sp>
      <p:sp>
        <p:nvSpPr>
          <p:cNvPr id="191" name="Google Shape;191;g317eb973edf_18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17eb973edf_18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17eb973edf_18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199" name="Google Shape;199;g317eb973edf_18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17eb973edf_18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17eb973edf_18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karan</a:t>
            </a:r>
            <a:endParaRPr/>
          </a:p>
        </p:txBody>
      </p:sp>
      <p:sp>
        <p:nvSpPr>
          <p:cNvPr id="211" name="Google Shape;211;g317eb973edf_18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112db6e2ba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112db6e2ba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derek</a:t>
            </a:r>
            <a:endParaRPr/>
          </a:p>
        </p:txBody>
      </p:sp>
      <p:sp>
        <p:nvSpPr>
          <p:cNvPr id="219" name="Google Shape;219;g3112db6e2ba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pic>
        <p:nvPicPr>
          <p:cNvPr id="17" name="Google Shape;17;p16" descr="HD-PanelTitle-GrommetsCombine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8" name="Google Shape;18;p16"/>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20" name="Google Shape;20;p16"/>
          <p:cNvSpPr txBox="1">
            <a:spLocks noGrp="1"/>
          </p:cNvSpPr>
          <p:nvPr>
            <p:ph type="dt" idx="10"/>
          </p:nvPr>
        </p:nvSpPr>
        <p:spPr>
          <a:xfrm>
            <a:off x="7983232" y="5037663"/>
            <a:ext cx="897467"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6"/>
          <p:cNvSpPr txBox="1">
            <a:spLocks noGrp="1"/>
          </p:cNvSpPr>
          <p:nvPr>
            <p:ph type="ftr" idx="11"/>
          </p:nvPr>
        </p:nvSpPr>
        <p:spPr>
          <a:xfrm>
            <a:off x="2692397" y="5037663"/>
            <a:ext cx="5214635"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6"/>
          <p:cNvSpPr txBox="1">
            <a:spLocks noGrp="1"/>
          </p:cNvSpPr>
          <p:nvPr>
            <p:ph type="sldNum" idx="12"/>
          </p:nvPr>
        </p:nvSpPr>
        <p:spPr>
          <a:xfrm>
            <a:off x="8956900" y="5037663"/>
            <a:ext cx="55116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3" name="Google Shape;23;p16"/>
          <p:cNvCxnSpPr/>
          <p:nvPr/>
        </p:nvCxnSpPr>
        <p:spPr>
          <a:xfrm>
            <a:off x="2692399" y="3522131"/>
            <a:ext cx="681566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1"/>
        <p:cNvGrpSpPr/>
        <p:nvPr/>
      </p:nvGrpSpPr>
      <p:grpSpPr>
        <a:xfrm>
          <a:off x="0" y="0"/>
          <a:ext cx="0" cy="0"/>
          <a:chOff x="0" y="0"/>
          <a:chExt cx="0" cy="0"/>
        </a:xfrm>
      </p:grpSpPr>
      <p:sp>
        <p:nvSpPr>
          <p:cNvPr id="82" name="Google Shape;82;p25"/>
          <p:cNvSpPr txBox="1">
            <a:spLocks noGrp="1"/>
          </p:cNvSpPr>
          <p:nvPr>
            <p:ph type="title"/>
          </p:nvPr>
        </p:nvSpPr>
        <p:spPr>
          <a:xfrm>
            <a:off x="1295401" y="4815415"/>
            <a:ext cx="9609666"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a:spLocks noGrp="1"/>
          </p:cNvSpPr>
          <p:nvPr>
            <p:ph type="pic" idx="2"/>
          </p:nvPr>
        </p:nvSpPr>
        <p:spPr>
          <a:xfrm>
            <a:off x="1041427" y="1041399"/>
            <a:ext cx="10105972" cy="3335869"/>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84" name="Google Shape;84;p25"/>
          <p:cNvSpPr txBox="1">
            <a:spLocks noGrp="1"/>
          </p:cNvSpPr>
          <p:nvPr>
            <p:ph type="body" idx="1"/>
          </p:nvPr>
        </p:nvSpPr>
        <p:spPr>
          <a:xfrm>
            <a:off x="1295401" y="5382153"/>
            <a:ext cx="9609666"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280"/>
              </a:spcBef>
              <a:spcAft>
                <a:spcPts val="0"/>
              </a:spcAft>
              <a:buSzPts val="1610"/>
              <a:buNone/>
              <a:defRPr sz="14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5" name="Google Shape;85;p2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8"/>
        <p:cNvGrpSpPr/>
        <p:nvPr/>
      </p:nvGrpSpPr>
      <p:grpSpPr>
        <a:xfrm>
          <a:off x="0" y="0"/>
          <a:ext cx="0" cy="0"/>
          <a:chOff x="0" y="0"/>
          <a:chExt cx="0" cy="0"/>
        </a:xfrm>
      </p:grpSpPr>
      <p:sp>
        <p:nvSpPr>
          <p:cNvPr id="89" name="Google Shape;89;p26"/>
          <p:cNvSpPr txBox="1">
            <a:spLocks noGrp="1"/>
          </p:cNvSpPr>
          <p:nvPr>
            <p:ph type="title"/>
          </p:nvPr>
        </p:nvSpPr>
        <p:spPr>
          <a:xfrm>
            <a:off x="1303868" y="982132"/>
            <a:ext cx="9592732" cy="29548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6"/>
          <p:cNvSpPr txBox="1">
            <a:spLocks noGrp="1"/>
          </p:cNvSpPr>
          <p:nvPr>
            <p:ph type="body" idx="1"/>
          </p:nvPr>
        </p:nvSpPr>
        <p:spPr>
          <a:xfrm>
            <a:off x="1303868" y="4343399"/>
            <a:ext cx="9592732"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91" name="Google Shape;91;p2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4" name="Google Shape;94;p26"/>
          <p:cNvCxnSpPr/>
          <p:nvPr/>
        </p:nvCxnSpPr>
        <p:spPr>
          <a:xfrm>
            <a:off x="1396169" y="4140199"/>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5"/>
        <p:cNvGrpSpPr/>
        <p:nvPr/>
      </p:nvGrpSpPr>
      <p:grpSpPr>
        <a:xfrm>
          <a:off x="0" y="0"/>
          <a:ext cx="0" cy="0"/>
          <a:chOff x="0" y="0"/>
          <a:chExt cx="0" cy="0"/>
        </a:xfrm>
      </p:grpSpPr>
      <p:sp>
        <p:nvSpPr>
          <p:cNvPr id="96" name="Google Shape;96;p27"/>
          <p:cNvSpPr txBox="1">
            <a:spLocks noGrp="1"/>
          </p:cNvSpPr>
          <p:nvPr>
            <p:ph type="title"/>
          </p:nvPr>
        </p:nvSpPr>
        <p:spPr>
          <a:xfrm>
            <a:off x="1446213" y="982132"/>
            <a:ext cx="9296398"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7"/>
          <p:cNvSpPr txBox="1">
            <a:spLocks noGrp="1"/>
          </p:cNvSpPr>
          <p:nvPr>
            <p:ph type="body" idx="1"/>
          </p:nvPr>
        </p:nvSpPr>
        <p:spPr>
          <a:xfrm>
            <a:off x="1674812" y="3352800"/>
            <a:ext cx="8839202" cy="584200"/>
          </a:xfrm>
          <a:prstGeom prst="rect">
            <a:avLst/>
          </a:prstGeom>
          <a:noFill/>
          <a:ln>
            <a:noFill/>
          </a:ln>
        </p:spPr>
        <p:txBody>
          <a:bodyPr spcFirstLastPara="1" wrap="square" lIns="91425" tIns="45700" rIns="91425" bIns="45700" anchor="ctr" anchorCtr="0">
            <a:normAutofit/>
          </a:bodyPr>
          <a:lstStyle>
            <a:lvl1pPr marL="457200" lvl="0" indent="-228600" algn="r">
              <a:spcBef>
                <a:spcPts val="400"/>
              </a:spcBef>
              <a:spcAft>
                <a:spcPts val="0"/>
              </a:spcAft>
              <a:buSzPts val="2300"/>
              <a:buFont typeface="Garamond"/>
              <a:buNone/>
              <a:defRPr sz="2000"/>
            </a:lvl1pPr>
            <a:lvl2pPr marL="914400" lvl="1" indent="-228600" algn="l">
              <a:spcBef>
                <a:spcPts val="600"/>
              </a:spcBef>
              <a:spcAft>
                <a:spcPts val="0"/>
              </a:spcAft>
              <a:buSzPts val="2300"/>
              <a:buFont typeface="Garamond"/>
              <a:buNone/>
              <a:defRPr/>
            </a:lvl2pPr>
            <a:lvl3pPr marL="1371600" lvl="2" indent="-228600" algn="l">
              <a:spcBef>
                <a:spcPts val="600"/>
              </a:spcBef>
              <a:spcAft>
                <a:spcPts val="0"/>
              </a:spcAft>
              <a:buSzPts val="2070"/>
              <a:buFont typeface="Garamond"/>
              <a:buNone/>
              <a:defRPr/>
            </a:lvl3pPr>
            <a:lvl4pPr marL="1828800" lvl="3" indent="-228600" algn="l">
              <a:spcBef>
                <a:spcPts val="600"/>
              </a:spcBef>
              <a:spcAft>
                <a:spcPts val="0"/>
              </a:spcAft>
              <a:buSzPts val="1840"/>
              <a:buFont typeface="Garamond"/>
              <a:buNone/>
              <a:defRPr/>
            </a:lvl4pPr>
            <a:lvl5pPr marL="2286000" lvl="4" indent="-228600" algn="l">
              <a:spcBef>
                <a:spcPts val="600"/>
              </a:spcBef>
              <a:spcAft>
                <a:spcPts val="0"/>
              </a:spcAft>
              <a:buSzPts val="1610"/>
              <a:buFont typeface="Garamond"/>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98" name="Google Shape;98;p27"/>
          <p:cNvSpPr txBox="1">
            <a:spLocks noGrp="1"/>
          </p:cNvSpPr>
          <p:nvPr>
            <p:ph type="body" idx="2"/>
          </p:nvPr>
        </p:nvSpPr>
        <p:spPr>
          <a:xfrm>
            <a:off x="1295401" y="4343399"/>
            <a:ext cx="9609666"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99" name="Google Shape;99;p2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27"/>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03" name="Google Shape;103;p27"/>
          <p:cNvSpPr txBox="1"/>
          <p:nvPr/>
        </p:nvSpPr>
        <p:spPr>
          <a:xfrm>
            <a:off x="10600267" y="282787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04" name="Google Shape;104;p27"/>
          <p:cNvCxnSpPr/>
          <p:nvPr/>
        </p:nvCxnSpPr>
        <p:spPr>
          <a:xfrm>
            <a:off x="1396169" y="4140199"/>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28"/>
          <p:cNvSpPr txBox="1">
            <a:spLocks noGrp="1"/>
          </p:cNvSpPr>
          <p:nvPr>
            <p:ph type="title"/>
          </p:nvPr>
        </p:nvSpPr>
        <p:spPr>
          <a:xfrm>
            <a:off x="1295402" y="3308581"/>
            <a:ext cx="960966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8"/>
          <p:cNvSpPr txBox="1">
            <a:spLocks noGrp="1"/>
          </p:cNvSpPr>
          <p:nvPr>
            <p:ph type="body" idx="1"/>
          </p:nvPr>
        </p:nvSpPr>
        <p:spPr>
          <a:xfrm>
            <a:off x="1295401" y="4777381"/>
            <a:ext cx="9609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08" name="Google Shape;108;p2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29"/>
          <p:cNvSpPr txBox="1">
            <a:spLocks noGrp="1"/>
          </p:cNvSpPr>
          <p:nvPr>
            <p:ph type="title"/>
          </p:nvPr>
        </p:nvSpPr>
        <p:spPr>
          <a:xfrm>
            <a:off x="1446213" y="982132"/>
            <a:ext cx="929639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9"/>
          <p:cNvSpPr txBox="1">
            <a:spLocks noGrp="1"/>
          </p:cNvSpPr>
          <p:nvPr>
            <p:ph type="body" idx="1"/>
          </p:nvPr>
        </p:nvSpPr>
        <p:spPr>
          <a:xfrm>
            <a:off x="1295401" y="3639312"/>
            <a:ext cx="9609668"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4" name="Google Shape;114;p29"/>
          <p:cNvSpPr txBox="1">
            <a:spLocks noGrp="1"/>
          </p:cNvSpPr>
          <p:nvPr>
            <p:ph type="body" idx="2"/>
          </p:nvPr>
        </p:nvSpPr>
        <p:spPr>
          <a:xfrm>
            <a:off x="1295401" y="4529667"/>
            <a:ext cx="9609668"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5" name="Google Shape;115;p2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29"/>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19" name="Google Shape;119;p29"/>
          <p:cNvSpPr txBox="1"/>
          <p:nvPr/>
        </p:nvSpPr>
        <p:spPr>
          <a:xfrm>
            <a:off x="10600267" y="259926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20" name="Google Shape;120;p29"/>
          <p:cNvCxnSpPr/>
          <p:nvPr/>
        </p:nvCxnSpPr>
        <p:spPr>
          <a:xfrm>
            <a:off x="1396169" y="3429000"/>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1295401" y="982132"/>
            <a:ext cx="9609666"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0"/>
          <p:cNvSpPr txBox="1">
            <a:spLocks noGrp="1"/>
          </p:cNvSpPr>
          <p:nvPr>
            <p:ph type="body" idx="1"/>
          </p:nvPr>
        </p:nvSpPr>
        <p:spPr>
          <a:xfrm>
            <a:off x="1295401" y="3630168"/>
            <a:ext cx="9609668" cy="84124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3220"/>
              <a:buNone/>
              <a:defRPr sz="2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4" name="Google Shape;124;p30"/>
          <p:cNvSpPr txBox="1">
            <a:spLocks noGrp="1"/>
          </p:cNvSpPr>
          <p:nvPr>
            <p:ph type="body" idx="2"/>
          </p:nvPr>
        </p:nvSpPr>
        <p:spPr>
          <a:xfrm>
            <a:off x="1295400" y="4470399"/>
            <a:ext cx="9609670"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5" name="Google Shape;125;p3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28" name="Google Shape;128;p30"/>
          <p:cNvCxnSpPr/>
          <p:nvPr/>
        </p:nvCxnSpPr>
        <p:spPr>
          <a:xfrm>
            <a:off x="1396169" y="3429000"/>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
        <p:cNvGrpSpPr/>
        <p:nvPr/>
      </p:nvGrpSpPr>
      <p:grpSpPr>
        <a:xfrm>
          <a:off x="0" y="0"/>
          <a:ext cx="0" cy="0"/>
          <a:chOff x="0" y="0"/>
          <a:chExt cx="0" cy="0"/>
        </a:xfrm>
      </p:grpSpPr>
      <p:sp>
        <p:nvSpPr>
          <p:cNvPr id="130" name="Google Shape;130;p31"/>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1"/>
          <p:cNvSpPr txBox="1">
            <a:spLocks noGrp="1"/>
          </p:cNvSpPr>
          <p:nvPr>
            <p:ph type="body" idx="1"/>
          </p:nvPr>
        </p:nvSpPr>
        <p:spPr>
          <a:xfrm rot="5400000">
            <a:off x="4436531" y="-584198"/>
            <a:ext cx="3318936" cy="960119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32" name="Google Shape;132;p3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5" name="Google Shape;135;p31"/>
          <p:cNvCxnSpPr/>
          <p:nvPr/>
        </p:nvCxnSpPr>
        <p:spPr>
          <a:xfrm>
            <a:off x="1396169" y="2421466"/>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
        <p:cNvGrpSpPr/>
        <p:nvPr/>
      </p:nvGrpSpPr>
      <p:grpSpPr>
        <a:xfrm>
          <a:off x="0" y="0"/>
          <a:ext cx="0" cy="0"/>
          <a:chOff x="0" y="0"/>
          <a:chExt cx="0" cy="0"/>
        </a:xfrm>
      </p:grpSpPr>
      <p:sp>
        <p:nvSpPr>
          <p:cNvPr id="137" name="Google Shape;137;p32"/>
          <p:cNvSpPr txBox="1">
            <a:spLocks noGrp="1"/>
          </p:cNvSpPr>
          <p:nvPr>
            <p:ph type="title"/>
          </p:nvPr>
        </p:nvSpPr>
        <p:spPr>
          <a:xfrm rot="5400000">
            <a:off x="7497936" y="2483551"/>
            <a:ext cx="4893735" cy="189089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32"/>
          <p:cNvSpPr txBox="1">
            <a:spLocks noGrp="1"/>
          </p:cNvSpPr>
          <p:nvPr>
            <p:ph type="body" idx="1"/>
          </p:nvPr>
        </p:nvSpPr>
        <p:spPr>
          <a:xfrm rot="5400000">
            <a:off x="2565043" y="-287514"/>
            <a:ext cx="4893734" cy="743302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39" name="Google Shape;139;p3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3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2" name="Google Shape;142;p32"/>
          <p:cNvCxnSpPr/>
          <p:nvPr/>
        </p:nvCxnSpPr>
        <p:spPr>
          <a:xfrm>
            <a:off x="8863890" y="990600"/>
            <a:ext cx="0" cy="487680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cxnSp>
        <p:nvCxnSpPr>
          <p:cNvPr id="25" name="Google Shape;25;p17"/>
          <p:cNvCxnSpPr/>
          <p:nvPr/>
        </p:nvCxnSpPr>
        <p:spPr>
          <a:xfrm>
            <a:off x="1396169" y="2421466"/>
            <a:ext cx="9407298" cy="0"/>
          </a:xfrm>
          <a:prstGeom prst="straightConnector1">
            <a:avLst/>
          </a:prstGeom>
          <a:noFill/>
          <a:ln w="15875" cap="flat" cmpd="sng">
            <a:solidFill>
              <a:srgbClr val="E8D08F"/>
            </a:solidFill>
            <a:prstDash val="solid"/>
            <a:round/>
            <a:headEnd type="none" w="sm" len="sm"/>
            <a:tailEnd type="none" w="sm" len="sm"/>
          </a:ln>
        </p:spPr>
      </p:cxnSp>
      <p:sp>
        <p:nvSpPr>
          <p:cNvPr id="26" name="Google Shape;26;p1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28" name="Google Shape;28;p1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400"/>
              <a:buFont typeface="Garamond"/>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2015067" y="3846051"/>
            <a:ext cx="8158690" cy="954547"/>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34" name="Google Shape;34;p1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7" name="Google Shape;37;p18"/>
          <p:cNvCxnSpPr/>
          <p:nvPr/>
        </p:nvCxnSpPr>
        <p:spPr>
          <a:xfrm>
            <a:off x="2012723" y="3710585"/>
            <a:ext cx="8163380"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cxnSp>
        <p:nvCxnSpPr>
          <p:cNvPr id="39" name="Google Shape;39;p19"/>
          <p:cNvCxnSpPr/>
          <p:nvPr/>
        </p:nvCxnSpPr>
        <p:spPr>
          <a:xfrm>
            <a:off x="1396169" y="2421466"/>
            <a:ext cx="9407298" cy="0"/>
          </a:xfrm>
          <a:prstGeom prst="straightConnector1">
            <a:avLst/>
          </a:prstGeom>
          <a:noFill/>
          <a:ln w="15875" cap="flat" cmpd="sng">
            <a:solidFill>
              <a:srgbClr val="E8D08F"/>
            </a:solidFill>
            <a:prstDash val="solid"/>
            <a:round/>
            <a:headEnd type="none" w="sm" len="sm"/>
            <a:tailEnd type="none" w="sm" len="sm"/>
          </a:ln>
        </p:spPr>
      </p:cxnSp>
      <p:sp>
        <p:nvSpPr>
          <p:cNvPr id="40" name="Google Shape;40;p19"/>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9"/>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42" name="Google Shape;42;p19"/>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43" name="Google Shape;43;p1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20"/>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body" idx="1"/>
          </p:nvPr>
        </p:nvSpPr>
        <p:spPr>
          <a:xfrm>
            <a:off x="129540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49" name="Google Shape;49;p20"/>
          <p:cNvSpPr txBox="1">
            <a:spLocks noGrp="1"/>
          </p:cNvSpPr>
          <p:nvPr>
            <p:ph type="body" idx="2"/>
          </p:nvPr>
        </p:nvSpPr>
        <p:spPr>
          <a:xfrm>
            <a:off x="129540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0" name="Google Shape;50;p20"/>
          <p:cNvSpPr txBox="1">
            <a:spLocks noGrp="1"/>
          </p:cNvSpPr>
          <p:nvPr>
            <p:ph type="body" idx="3"/>
          </p:nvPr>
        </p:nvSpPr>
        <p:spPr>
          <a:xfrm>
            <a:off x="6180671"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51" name="Google Shape;51;p20"/>
          <p:cNvSpPr txBox="1">
            <a:spLocks noGrp="1"/>
          </p:cNvSpPr>
          <p:nvPr>
            <p:ph type="body" idx="4"/>
          </p:nvPr>
        </p:nvSpPr>
        <p:spPr>
          <a:xfrm>
            <a:off x="6180671"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2" name="Google Shape;52;p2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p20"/>
          <p:cNvCxnSpPr/>
          <p:nvPr/>
        </p:nvCxnSpPr>
        <p:spPr>
          <a:xfrm>
            <a:off x="1396169" y="2421466"/>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21"/>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1" name="Google Shape;61;p21"/>
          <p:cNvCxnSpPr/>
          <p:nvPr/>
        </p:nvCxnSpPr>
        <p:spPr>
          <a:xfrm>
            <a:off x="1396169" y="2421466"/>
            <a:ext cx="94072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2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23"/>
          <p:cNvSpPr txBox="1">
            <a:spLocks noGrp="1"/>
          </p:cNvSpPr>
          <p:nvPr>
            <p:ph type="title"/>
          </p:nvPr>
        </p:nvSpPr>
        <p:spPr>
          <a:xfrm>
            <a:off x="1293811" y="1388534"/>
            <a:ext cx="3718455"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3"/>
          <p:cNvSpPr txBox="1">
            <a:spLocks noGrp="1"/>
          </p:cNvSpPr>
          <p:nvPr>
            <p:ph type="body" idx="1"/>
          </p:nvPr>
        </p:nvSpPr>
        <p:spPr>
          <a:xfrm>
            <a:off x="5418668" y="982131"/>
            <a:ext cx="5469466"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9" name="Google Shape;69;p23"/>
          <p:cNvSpPr txBox="1">
            <a:spLocks noGrp="1"/>
          </p:cNvSpPr>
          <p:nvPr>
            <p:ph type="body" idx="2"/>
          </p:nvPr>
        </p:nvSpPr>
        <p:spPr>
          <a:xfrm>
            <a:off x="1293811" y="3031065"/>
            <a:ext cx="3718455"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70" name="Google Shape;70;p2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3" name="Google Shape;73;p23"/>
          <p:cNvCxnSpPr/>
          <p:nvPr/>
        </p:nvCxnSpPr>
        <p:spPr>
          <a:xfrm>
            <a:off x="1396169" y="2912533"/>
            <a:ext cx="3514498" cy="0"/>
          </a:xfrm>
          <a:prstGeom prst="straightConnector1">
            <a:avLst/>
          </a:prstGeom>
          <a:noFill/>
          <a:ln w="15875" cap="flat" cmpd="sng">
            <a:solidFill>
              <a:srgbClr val="E8D08F"/>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800"/>
              <a:buFont typeface="Garamond"/>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a:spLocks noGrp="1"/>
          </p:cNvSpPr>
          <p:nvPr>
            <p:ph type="pic" idx="2"/>
          </p:nvPr>
        </p:nvSpPr>
        <p:spPr>
          <a:xfrm>
            <a:off x="8094831"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77" name="Google Shape;77;p24"/>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60"/>
              </a:spcBef>
              <a:spcAft>
                <a:spcPts val="0"/>
              </a:spcAft>
              <a:buSzPts val="2070"/>
              <a:buNone/>
              <a:defRPr sz="18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78" name="Google Shape;78;p2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pic>
        <p:nvPicPr>
          <p:cNvPr id="10" name="Google Shape;10;p15" descr="HD-PanelContent-GrommetsCombined.png"/>
          <p:cNvPicPr preferRelativeResize="0"/>
          <p:nvPr/>
        </p:nvPicPr>
        <p:blipFill rotWithShape="1">
          <a:blip r:embed="rId20">
            <a:alphaModFix/>
          </a:blip>
          <a:srcRect/>
          <a:stretch/>
        </p:blipFill>
        <p:spPr>
          <a:xfrm>
            <a:off x="0" y="0"/>
            <a:ext cx="12188825" cy="6856214"/>
          </a:xfrm>
          <a:prstGeom prst="rect">
            <a:avLst/>
          </a:prstGeom>
          <a:noFill/>
          <a:ln>
            <a:noFill/>
          </a:ln>
        </p:spPr>
      </p:pic>
      <p:sp>
        <p:nvSpPr>
          <p:cNvPr id="11" name="Google Shape;11;p15"/>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 name="Google Shape;12;p15"/>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3" name="Google Shape;13;p1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4" name="Google Shape;14;p1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5" name="Google Shape;15;p1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search.ebscohost.com/login.aspx?direct=true&amp;AuthType=sso&amp;db=bth&amp;AN=160594885&amp;site=bsi-live"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marketbeat.com/stocks/NYSE/WFG/forecas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link.gale.com/apps/doc/ZMNYHQ651655862/GBIB?u=abbo55004&amp;sid=bookmark-GBIB&amp;xid=0c561bc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westfraser.com/company/our-opportunity/growth-strategy"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p1"/>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aramond"/>
              <a:buNone/>
            </a:pPr>
            <a:endParaRPr sz="1800" b="0" i="0" u="none" strike="noStrike" cap="none">
              <a:solidFill>
                <a:srgbClr val="FFFFFF"/>
              </a:solidFill>
              <a:latin typeface="Garamond"/>
              <a:ea typeface="Garamond"/>
              <a:cs typeface="Garamond"/>
              <a:sym typeface="Garamond"/>
            </a:endParaRPr>
          </a:p>
        </p:txBody>
      </p:sp>
      <p:sp>
        <p:nvSpPr>
          <p:cNvPr id="148" name="Google Shape;148;p1"/>
          <p:cNvSpPr/>
          <p:nvPr/>
        </p:nvSpPr>
        <p:spPr>
          <a:xfrm>
            <a:off x="965201" y="965200"/>
            <a:ext cx="10286108" cy="4927600"/>
          </a:xfrm>
          <a:prstGeom prst="rect">
            <a:avLst/>
          </a:prstGeom>
          <a:solidFill>
            <a:srgbClr val="F2F2F2"/>
          </a:solidFill>
          <a:ln>
            <a:noFill/>
          </a:ln>
          <a:effectLst>
            <a:outerShdw blurRad="114300" dist="127000" dir="5400000" sx="99000" sy="99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149" name="Google Shape;149;p1"/>
          <p:cNvSpPr/>
          <p:nvPr/>
        </p:nvSpPr>
        <p:spPr>
          <a:xfrm>
            <a:off x="1129347" y="1129284"/>
            <a:ext cx="9957816" cy="4599432"/>
          </a:xfrm>
          <a:prstGeom prst="rect">
            <a:avLst/>
          </a:prstGeom>
          <a:noFill/>
          <a:ln w="158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150" name="Google Shape;150;p1"/>
          <p:cNvSpPr txBox="1">
            <a:spLocks noGrp="1"/>
          </p:cNvSpPr>
          <p:nvPr>
            <p:ph type="ctrTitle"/>
          </p:nvPr>
        </p:nvSpPr>
        <p:spPr>
          <a:xfrm>
            <a:off x="1567543" y="1588168"/>
            <a:ext cx="9149156" cy="264471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62626"/>
              </a:buClr>
              <a:buSzPts val="4800"/>
              <a:buFont typeface="Garamond"/>
              <a:buNone/>
            </a:pPr>
            <a:endParaRPr sz="4800"/>
          </a:p>
          <a:p>
            <a:pPr marL="0" lvl="0" indent="0" algn="l" rtl="0">
              <a:spcBef>
                <a:spcPts val="0"/>
              </a:spcBef>
              <a:spcAft>
                <a:spcPts val="0"/>
              </a:spcAft>
              <a:buClr>
                <a:srgbClr val="262626"/>
              </a:buClr>
              <a:buSzPts val="4800"/>
              <a:buFont typeface="Garamond"/>
              <a:buNone/>
            </a:pPr>
            <a:endParaRPr sz="4800"/>
          </a:p>
          <a:p>
            <a:pPr marL="0" lvl="0" indent="0" algn="l" rtl="0">
              <a:spcBef>
                <a:spcPts val="0"/>
              </a:spcBef>
              <a:spcAft>
                <a:spcPts val="0"/>
              </a:spcAft>
              <a:buClr>
                <a:srgbClr val="262626"/>
              </a:buClr>
              <a:buSzPts val="4800"/>
              <a:buFont typeface="Garamond"/>
              <a:buNone/>
            </a:pPr>
            <a:r>
              <a:rPr lang="en-US" sz="4800"/>
              <a:t>        </a:t>
            </a:r>
            <a:r>
              <a:rPr lang="en-US" sz="4800">
                <a:solidFill>
                  <a:srgbClr val="274E13"/>
                </a:solidFill>
                <a:latin typeface="Times New Roman"/>
                <a:ea typeface="Times New Roman"/>
                <a:cs typeface="Times New Roman"/>
                <a:sym typeface="Times New Roman"/>
              </a:rPr>
              <a:t>West Fraser Timber Co Ltd.</a:t>
            </a:r>
            <a:endParaRPr>
              <a:solidFill>
                <a:srgbClr val="274E13"/>
              </a:solidFill>
              <a:latin typeface="Times New Roman"/>
              <a:ea typeface="Times New Roman"/>
              <a:cs typeface="Times New Roman"/>
              <a:sym typeface="Times New Roman"/>
            </a:endParaRPr>
          </a:p>
        </p:txBody>
      </p:sp>
      <p:sp>
        <p:nvSpPr>
          <p:cNvPr id="151" name="Google Shape;151;p1"/>
          <p:cNvSpPr txBox="1">
            <a:spLocks noGrp="1"/>
          </p:cNvSpPr>
          <p:nvPr>
            <p:ph type="subTitle" idx="1"/>
          </p:nvPr>
        </p:nvSpPr>
        <p:spPr>
          <a:xfrm>
            <a:off x="1828801" y="4777740"/>
            <a:ext cx="8626640" cy="50468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415"/>
              <a:buNone/>
            </a:pPr>
            <a:r>
              <a:rPr lang="en-US">
                <a:solidFill>
                  <a:srgbClr val="274E13"/>
                </a:solidFill>
                <a:latin typeface="Times New Roman"/>
                <a:ea typeface="Times New Roman"/>
                <a:cs typeface="Times New Roman"/>
                <a:sym typeface="Times New Roman"/>
              </a:rPr>
              <a:t>Karanpreet Kaur , Derek Everard, Richael Campbell</a:t>
            </a:r>
            <a:endParaRPr>
              <a:solidFill>
                <a:srgbClr val="274E13"/>
              </a:solidFill>
              <a:latin typeface="Times New Roman"/>
              <a:ea typeface="Times New Roman"/>
              <a:cs typeface="Times New Roman"/>
              <a:sym typeface="Times New Roman"/>
            </a:endParaRPr>
          </a:p>
        </p:txBody>
      </p:sp>
      <p:cxnSp>
        <p:nvCxnSpPr>
          <p:cNvPr id="152" name="Google Shape;152;p1"/>
          <p:cNvCxnSpPr/>
          <p:nvPr/>
        </p:nvCxnSpPr>
        <p:spPr>
          <a:xfrm>
            <a:off x="5181600" y="4663440"/>
            <a:ext cx="1828800" cy="0"/>
          </a:xfrm>
          <a:prstGeom prst="straightConnector1">
            <a:avLst/>
          </a:prstGeom>
          <a:noFill/>
          <a:ln w="15875" cap="flat" cmpd="sng">
            <a:solidFill>
              <a:schemeClr val="accent2"/>
            </a:solidFill>
            <a:prstDash val="solid"/>
            <a:round/>
            <a:headEnd type="none" w="sm" len="sm"/>
            <a:tailEnd type="none" w="sm" len="sm"/>
          </a:ln>
        </p:spPr>
      </p:cxnSp>
      <p:pic>
        <p:nvPicPr>
          <p:cNvPr id="153" name="Google Shape;153;p1"/>
          <p:cNvPicPr preferRelativeResize="0"/>
          <p:nvPr/>
        </p:nvPicPr>
        <p:blipFill>
          <a:blip r:embed="rId4">
            <a:alphaModFix/>
          </a:blip>
          <a:stretch>
            <a:fillRect/>
          </a:stretch>
        </p:blipFill>
        <p:spPr>
          <a:xfrm>
            <a:off x="4699100" y="1588175"/>
            <a:ext cx="2311301" cy="16943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317eb973edf_7_545"/>
          <p:cNvSpPr txBox="1">
            <a:spLocks noGrp="1"/>
          </p:cNvSpPr>
          <p:nvPr>
            <p:ph type="title"/>
          </p:nvPr>
        </p:nvSpPr>
        <p:spPr>
          <a:xfrm>
            <a:off x="828850" y="831025"/>
            <a:ext cx="6708300" cy="10272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Clr>
                <a:schemeClr val="dk1"/>
              </a:buClr>
              <a:buSzPts val="4400"/>
              <a:buFont typeface="Garamond"/>
              <a:buNone/>
            </a:pPr>
            <a:r>
              <a:rPr lang="en-US" sz="4400">
                <a:solidFill>
                  <a:srgbClr val="274E13"/>
                </a:solidFill>
                <a:latin typeface="Times New Roman"/>
                <a:ea typeface="Times New Roman"/>
                <a:cs typeface="Times New Roman"/>
                <a:sym typeface="Times New Roman"/>
              </a:rPr>
              <a:t>Environmental Factors</a:t>
            </a:r>
            <a:endParaRPr>
              <a:solidFill>
                <a:srgbClr val="274E13"/>
              </a:solidFill>
              <a:latin typeface="Times New Roman"/>
              <a:ea typeface="Times New Roman"/>
              <a:cs typeface="Times New Roman"/>
              <a:sym typeface="Times New Roman"/>
            </a:endParaRPr>
          </a:p>
        </p:txBody>
      </p:sp>
      <p:sp>
        <p:nvSpPr>
          <p:cNvPr id="230" name="Google Shape;230;g317eb973edf_7_545"/>
          <p:cNvSpPr txBox="1">
            <a:spLocks noGrp="1"/>
          </p:cNvSpPr>
          <p:nvPr>
            <p:ph type="body" idx="1"/>
          </p:nvPr>
        </p:nvSpPr>
        <p:spPr>
          <a:xfrm>
            <a:off x="828850" y="2232550"/>
            <a:ext cx="6708300" cy="3555900"/>
          </a:xfrm>
          <a:prstGeom prst="rect">
            <a:avLst/>
          </a:prstGeom>
        </p:spPr>
        <p:txBody>
          <a:bodyPr spcFirstLastPara="1" wrap="square" lIns="91425" tIns="45700" rIns="91425" bIns="45700" anchor="t" anchorCtr="0">
            <a:normAutofit fontScale="92500" lnSpcReduction="10000"/>
          </a:bodyPr>
          <a:lstStyle/>
          <a:p>
            <a:pPr marL="0" lvl="0" indent="0" algn="l" rtl="0">
              <a:spcBef>
                <a:spcPts val="0"/>
              </a:spcBef>
              <a:spcAft>
                <a:spcPts val="0"/>
              </a:spcAft>
              <a:buNone/>
            </a:pPr>
            <a:endParaRPr sz="2400"/>
          </a:p>
          <a:p>
            <a:pPr marL="285750" lvl="0" indent="-274796" algn="l" rtl="0">
              <a:spcBef>
                <a:spcPts val="1000"/>
              </a:spcBef>
              <a:spcAft>
                <a:spcPts val="0"/>
              </a:spcAft>
              <a:buSzPct val="115000"/>
              <a:buFont typeface="Times New Roman"/>
              <a:buChar char="❖"/>
            </a:pPr>
            <a:r>
              <a:rPr lang="en-US" sz="2000">
                <a:solidFill>
                  <a:schemeClr val="dk1"/>
                </a:solidFill>
                <a:latin typeface="Times New Roman"/>
                <a:ea typeface="Times New Roman"/>
                <a:cs typeface="Times New Roman"/>
                <a:sym typeface="Times New Roman"/>
              </a:rPr>
              <a:t>Change in climate can put a strain on the forest health. During summer the wildfire can destroy acres of forests causing a halt in the supply of lumber, which in turn can restrict the operations of the company.</a:t>
            </a:r>
            <a:endParaRPr sz="2400">
              <a:latin typeface="Times New Roman"/>
              <a:ea typeface="Times New Roman"/>
              <a:cs typeface="Times New Roman"/>
              <a:sym typeface="Times New Roman"/>
            </a:endParaRPr>
          </a:p>
          <a:p>
            <a:pPr marL="285750" lvl="0" indent="-274796" algn="l" rtl="0">
              <a:spcBef>
                <a:spcPts val="1000"/>
              </a:spcBef>
              <a:spcAft>
                <a:spcPts val="0"/>
              </a:spcAft>
              <a:buSzPct val="115000"/>
              <a:buFont typeface="Times New Roman"/>
              <a:buChar char="❖"/>
            </a:pPr>
            <a:r>
              <a:rPr lang="en-US" sz="2000">
                <a:solidFill>
                  <a:schemeClr val="dk1"/>
                </a:solidFill>
                <a:latin typeface="Times New Roman"/>
                <a:ea typeface="Times New Roman"/>
                <a:cs typeface="Times New Roman"/>
                <a:sym typeface="Times New Roman"/>
              </a:rPr>
              <a:t>Fire also cause regulatory restrictions on the lumber harvesting, as there is only specific amount of lumber that you can harvest.</a:t>
            </a:r>
            <a:endParaRPr sz="2400">
              <a:latin typeface="Times New Roman"/>
              <a:ea typeface="Times New Roman"/>
              <a:cs typeface="Times New Roman"/>
              <a:sym typeface="Times New Roman"/>
            </a:endParaRPr>
          </a:p>
          <a:p>
            <a:pPr marL="285750" lvl="0" indent="-274796" algn="l" rtl="0">
              <a:spcBef>
                <a:spcPts val="1000"/>
              </a:spcBef>
              <a:spcAft>
                <a:spcPts val="0"/>
              </a:spcAft>
              <a:buSzPct val="115000"/>
              <a:buFont typeface="Times New Roman"/>
              <a:buChar char="❖"/>
            </a:pPr>
            <a:r>
              <a:rPr lang="en-US" sz="2000">
                <a:solidFill>
                  <a:schemeClr val="dk1"/>
                </a:solidFill>
                <a:latin typeface="Times New Roman"/>
                <a:ea typeface="Times New Roman"/>
                <a:cs typeface="Times New Roman"/>
                <a:sym typeface="Times New Roman"/>
              </a:rPr>
              <a:t>Swear weather conditions during winter season impact the availability of the transportation to ship the products from mills to the customer. </a:t>
            </a:r>
            <a:endParaRPr sz="2400">
              <a:latin typeface="Times New Roman"/>
              <a:ea typeface="Times New Roman"/>
              <a:cs typeface="Times New Roman"/>
              <a:sym typeface="Times New Roman"/>
            </a:endParaRPr>
          </a:p>
          <a:p>
            <a:pPr marL="0" lvl="0" indent="0" algn="ctr" rtl="0">
              <a:spcBef>
                <a:spcPts val="360"/>
              </a:spcBef>
              <a:spcAft>
                <a:spcPts val="600"/>
              </a:spcAft>
              <a:buNone/>
            </a:pPr>
            <a:endParaRPr/>
          </a:p>
        </p:txBody>
      </p:sp>
      <p:pic>
        <p:nvPicPr>
          <p:cNvPr id="231" name="Google Shape;231;g317eb973edf_7_545"/>
          <p:cNvPicPr preferRelativeResize="0">
            <a:picLocks noGrp="1"/>
          </p:cNvPicPr>
          <p:nvPr>
            <p:ph type="pic" idx="2"/>
          </p:nvPr>
        </p:nvPicPr>
        <p:blipFill rotWithShape="1">
          <a:blip r:embed="rId3">
            <a:alphaModFix/>
          </a:blip>
          <a:srcRect l="46519" r="7949"/>
          <a:stretch/>
        </p:blipFill>
        <p:spPr>
          <a:xfrm>
            <a:off x="7767050" y="831025"/>
            <a:ext cx="3743100" cy="2497800"/>
          </a:xfrm>
          <a:prstGeom prst="roundRect">
            <a:avLst>
              <a:gd name="adj" fmla="val 16667"/>
            </a:avLst>
          </a:prstGeom>
        </p:spPr>
      </p:pic>
      <p:pic>
        <p:nvPicPr>
          <p:cNvPr id="232" name="Google Shape;232;g317eb973edf_7_545"/>
          <p:cNvPicPr preferRelativeResize="0"/>
          <p:nvPr/>
        </p:nvPicPr>
        <p:blipFill>
          <a:blip r:embed="rId4">
            <a:alphaModFix/>
          </a:blip>
          <a:stretch>
            <a:fillRect/>
          </a:stretch>
        </p:blipFill>
        <p:spPr>
          <a:xfrm>
            <a:off x="7767050" y="3411225"/>
            <a:ext cx="3743099" cy="2604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112db6e2ba_0_14"/>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Legal Factors </a:t>
            </a:r>
            <a:endParaRPr b="1">
              <a:solidFill>
                <a:srgbClr val="274E13"/>
              </a:solidFill>
              <a:latin typeface="Times New Roman"/>
              <a:ea typeface="Times New Roman"/>
              <a:cs typeface="Times New Roman"/>
              <a:sym typeface="Times New Roman"/>
            </a:endParaRPr>
          </a:p>
        </p:txBody>
      </p:sp>
      <p:sp>
        <p:nvSpPr>
          <p:cNvPr id="239" name="Google Shape;239;g3112db6e2ba_0_14"/>
          <p:cNvSpPr txBox="1">
            <a:spLocks noGrp="1"/>
          </p:cNvSpPr>
          <p:nvPr>
            <p:ph type="body" idx="1"/>
          </p:nvPr>
        </p:nvSpPr>
        <p:spPr>
          <a:xfrm>
            <a:off x="1295400" y="2556925"/>
            <a:ext cx="5482500" cy="3318900"/>
          </a:xfrm>
          <a:prstGeom prst="rect">
            <a:avLst/>
          </a:prstGeom>
        </p:spPr>
        <p:txBody>
          <a:bodyPr spcFirstLastPara="1" wrap="square" lIns="91425" tIns="45700" rIns="91425" bIns="45700" anchor="t" anchorCtr="0">
            <a:normAutofit lnSpcReduction="10000"/>
          </a:bodyPr>
          <a:lstStyle/>
          <a:p>
            <a:pPr marL="457200" lvl="0" indent="-360045" algn="l" rtl="0">
              <a:spcBef>
                <a:spcPts val="360"/>
              </a:spcBef>
              <a:spcAft>
                <a:spcPts val="0"/>
              </a:spcAft>
              <a:buSzPts val="2070"/>
              <a:buFont typeface="Times New Roman"/>
              <a:buChar char="•"/>
            </a:pPr>
            <a:r>
              <a:rPr lang="en-US">
                <a:latin typeface="Times New Roman"/>
                <a:ea typeface="Times New Roman"/>
                <a:cs typeface="Times New Roman"/>
                <a:sym typeface="Times New Roman"/>
              </a:rPr>
              <a:t>West Fraser has implemented a sophisticated log tracking system to comply with sustainability standards</a:t>
            </a:r>
            <a:endParaRPr>
              <a:latin typeface="Times New Roman"/>
              <a:ea typeface="Times New Roman"/>
              <a:cs typeface="Times New Roman"/>
              <a:sym typeface="Times New Roman"/>
            </a:endParaRPr>
          </a:p>
          <a:p>
            <a:pPr marL="0" lvl="0" indent="0" algn="l" rtl="0">
              <a:spcBef>
                <a:spcPts val="600"/>
              </a:spcBef>
              <a:spcAft>
                <a:spcPts val="0"/>
              </a:spcAft>
              <a:buNone/>
            </a:pPr>
            <a:endParaRPr>
              <a:latin typeface="Times New Roman"/>
              <a:ea typeface="Times New Roman"/>
              <a:cs typeface="Times New Roman"/>
              <a:sym typeface="Times New Roman"/>
            </a:endParaRPr>
          </a:p>
          <a:p>
            <a:pPr marL="457200" lvl="0" indent="-360045" algn="l" rtl="0">
              <a:spcBef>
                <a:spcPts val="600"/>
              </a:spcBef>
              <a:spcAft>
                <a:spcPts val="0"/>
              </a:spcAft>
              <a:buSzPts val="2070"/>
              <a:buFont typeface="Times New Roman"/>
              <a:buChar char="•"/>
            </a:pPr>
            <a:r>
              <a:rPr lang="en-US">
                <a:latin typeface="Times New Roman"/>
                <a:ea typeface="Times New Roman"/>
                <a:cs typeface="Times New Roman"/>
                <a:sym typeface="Times New Roman"/>
              </a:rPr>
              <a:t>West Fraser also complies with labor laws adhering to minimum wage laws depending on the province or state they are operating in.</a:t>
            </a:r>
            <a:endParaRPr>
              <a:latin typeface="Times New Roman"/>
              <a:ea typeface="Times New Roman"/>
              <a:cs typeface="Times New Roman"/>
              <a:sym typeface="Times New Roman"/>
            </a:endParaRPr>
          </a:p>
          <a:p>
            <a:pPr marL="0" lvl="0" indent="0" algn="l" rtl="0">
              <a:spcBef>
                <a:spcPts val="600"/>
              </a:spcBef>
              <a:spcAft>
                <a:spcPts val="600"/>
              </a:spcAft>
              <a:buNone/>
            </a:pPr>
            <a:endParaRPr/>
          </a:p>
        </p:txBody>
      </p:sp>
      <p:pic>
        <p:nvPicPr>
          <p:cNvPr id="240" name="Google Shape;240;g3112db6e2ba_0_14"/>
          <p:cNvPicPr preferRelativeResize="0"/>
          <p:nvPr/>
        </p:nvPicPr>
        <p:blipFill>
          <a:blip r:embed="rId3">
            <a:alphaModFix/>
          </a:blip>
          <a:stretch>
            <a:fillRect/>
          </a:stretch>
        </p:blipFill>
        <p:spPr>
          <a:xfrm>
            <a:off x="7264400" y="2732425"/>
            <a:ext cx="3537300" cy="2815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5"/>
        <p:cNvGrpSpPr/>
        <p:nvPr/>
      </p:nvGrpSpPr>
      <p:grpSpPr>
        <a:xfrm>
          <a:off x="0" y="0"/>
          <a:ext cx="0" cy="0"/>
          <a:chOff x="0" y="0"/>
          <a:chExt cx="0" cy="0"/>
        </a:xfrm>
      </p:grpSpPr>
      <p:sp>
        <p:nvSpPr>
          <p:cNvPr id="246" name="Google Shape;246;g317eb973edf_7_557"/>
          <p:cNvSpPr txBox="1">
            <a:spLocks noGrp="1"/>
          </p:cNvSpPr>
          <p:nvPr>
            <p:ph type="title"/>
          </p:nvPr>
        </p:nvSpPr>
        <p:spPr>
          <a:xfrm>
            <a:off x="1295400" y="748625"/>
            <a:ext cx="9601200" cy="7485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Clr>
                <a:srgbClr val="262626"/>
              </a:buClr>
              <a:buSzPct val="100000"/>
              <a:buFont typeface="Garamond"/>
              <a:buNone/>
            </a:pPr>
            <a:r>
              <a:rPr lang="en-US">
                <a:solidFill>
                  <a:srgbClr val="274E13"/>
                </a:solidFill>
                <a:latin typeface="Times New Roman"/>
                <a:ea typeface="Times New Roman"/>
                <a:cs typeface="Times New Roman"/>
                <a:sym typeface="Times New Roman"/>
              </a:rPr>
              <a:t>West Fraser Timber Co Ltd : SWOT Analysis</a:t>
            </a:r>
            <a:endParaRPr>
              <a:solidFill>
                <a:srgbClr val="274E13"/>
              </a:solidFill>
              <a:latin typeface="Times New Roman"/>
              <a:ea typeface="Times New Roman"/>
              <a:cs typeface="Times New Roman"/>
              <a:sym typeface="Times New Roman"/>
            </a:endParaRPr>
          </a:p>
        </p:txBody>
      </p:sp>
      <p:pic>
        <p:nvPicPr>
          <p:cNvPr id="247" name="Google Shape;247;g317eb973edf_7_557"/>
          <p:cNvPicPr preferRelativeResize="0"/>
          <p:nvPr/>
        </p:nvPicPr>
        <p:blipFill rotWithShape="1">
          <a:blip r:embed="rId4">
            <a:alphaModFix/>
          </a:blip>
          <a:srcRect t="-3570" r="1176" b="3569"/>
          <a:stretch/>
        </p:blipFill>
        <p:spPr>
          <a:xfrm>
            <a:off x="1473150" y="1214575"/>
            <a:ext cx="9245701" cy="5103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317eb973edf_18_37"/>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a:bodyPr>
          <a:lstStyle/>
          <a:p>
            <a:pPr marL="457200" lvl="0" indent="0" algn="l" rtl="0">
              <a:spcBef>
                <a:spcPts val="0"/>
              </a:spcBef>
              <a:spcAft>
                <a:spcPts val="0"/>
              </a:spcAft>
              <a:buNone/>
            </a:pPr>
            <a:endParaRPr sz="2000" b="1">
              <a:solidFill>
                <a:schemeClr val="dk1"/>
              </a:solidFill>
            </a:endParaRPr>
          </a:p>
          <a:p>
            <a:pPr marL="457200" lvl="0" indent="0" algn="l" rtl="0">
              <a:spcBef>
                <a:spcPts val="0"/>
              </a:spcBef>
              <a:spcAft>
                <a:spcPts val="0"/>
              </a:spcAft>
              <a:buNone/>
            </a:pPr>
            <a:endParaRPr sz="2000" b="1">
              <a:solidFill>
                <a:schemeClr val="dk1"/>
              </a:solidFill>
            </a:endParaRPr>
          </a:p>
          <a:p>
            <a:pPr marL="457200" lvl="0" indent="-374650" algn="l" rtl="0">
              <a:spcBef>
                <a:spcPts val="0"/>
              </a:spcBef>
              <a:spcAft>
                <a:spcPts val="0"/>
              </a:spcAft>
              <a:buSzPts val="2300"/>
              <a:buChar char="•"/>
            </a:pPr>
            <a:r>
              <a:rPr lang="en-US" sz="2000" b="1">
                <a:solidFill>
                  <a:srgbClr val="274E13"/>
                </a:solidFill>
                <a:latin typeface="Times New Roman"/>
                <a:ea typeface="Times New Roman"/>
                <a:cs typeface="Times New Roman"/>
                <a:sym typeface="Times New Roman"/>
              </a:rPr>
              <a:t>Emphasis on the Quality :</a:t>
            </a:r>
            <a:r>
              <a:rPr lang="en-US" sz="2000" b="1">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Main priority for West Fraser is to ensure the quality standards throughout its operations. They are firm believers that the quality of the products and services plays a huge role in building a loyal customer base. </a:t>
            </a:r>
            <a:endParaRPr>
              <a:latin typeface="Times New Roman"/>
              <a:ea typeface="Times New Roman"/>
              <a:cs typeface="Times New Roman"/>
              <a:sym typeface="Times New Roman"/>
            </a:endParaRPr>
          </a:p>
          <a:p>
            <a:pPr marL="457200" lvl="0" indent="-374650" algn="l" rtl="0">
              <a:spcBef>
                <a:spcPts val="940"/>
              </a:spcBef>
              <a:spcAft>
                <a:spcPts val="0"/>
              </a:spcAft>
              <a:buSzPts val="2300"/>
              <a:buChar char="•"/>
            </a:pPr>
            <a:r>
              <a:rPr lang="en-US" sz="2000" b="1">
                <a:solidFill>
                  <a:srgbClr val="274E13"/>
                </a:solidFill>
                <a:latin typeface="Times New Roman"/>
                <a:ea typeface="Times New Roman"/>
                <a:cs typeface="Times New Roman"/>
                <a:sym typeface="Times New Roman"/>
              </a:rPr>
              <a:t>Focus on Safe Practices :</a:t>
            </a:r>
            <a:r>
              <a:rPr lang="en-US" sz="2000" b="1">
                <a:solidFill>
                  <a:schemeClr val="dk1"/>
                </a:solidFill>
                <a:latin typeface="Times New Roman"/>
                <a:ea typeface="Times New Roman"/>
                <a:cs typeface="Times New Roman"/>
                <a:sym typeface="Times New Roman"/>
              </a:rPr>
              <a:t> </a:t>
            </a:r>
            <a:r>
              <a:rPr lang="en-US" sz="2000">
                <a:solidFill>
                  <a:schemeClr val="dk1"/>
                </a:solidFill>
                <a:latin typeface="Times New Roman"/>
                <a:ea typeface="Times New Roman"/>
                <a:cs typeface="Times New Roman"/>
                <a:sym typeface="Times New Roman"/>
              </a:rPr>
              <a:t>Our main goal is to eliminate any possible risks and to carry out safety practices in order to prevent any sort of injuries and illness. </a:t>
            </a:r>
            <a:endParaRPr>
              <a:latin typeface="Times New Roman"/>
              <a:ea typeface="Times New Roman"/>
              <a:cs typeface="Times New Roman"/>
              <a:sym typeface="Times New Roman"/>
            </a:endParaRPr>
          </a:p>
          <a:p>
            <a:pPr marL="0" lvl="0" indent="0" algn="l" rtl="0">
              <a:spcBef>
                <a:spcPts val="360"/>
              </a:spcBef>
              <a:spcAft>
                <a:spcPts val="600"/>
              </a:spcAft>
              <a:buNone/>
            </a:pPr>
            <a:endParaRPr/>
          </a:p>
        </p:txBody>
      </p:sp>
      <p:pic>
        <p:nvPicPr>
          <p:cNvPr id="254" name="Google Shape;254;g317eb973edf_18_37"/>
          <p:cNvPicPr preferRelativeResize="0"/>
          <p:nvPr/>
        </p:nvPicPr>
        <p:blipFill>
          <a:blip r:embed="rId3">
            <a:alphaModFix/>
          </a:blip>
          <a:stretch>
            <a:fillRect/>
          </a:stretch>
        </p:blipFill>
        <p:spPr>
          <a:xfrm>
            <a:off x="1477213" y="909050"/>
            <a:ext cx="9237575" cy="1303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317eb973edf_18_44"/>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fontScale="70000" lnSpcReduction="20000"/>
          </a:bodyPr>
          <a:lstStyle/>
          <a:p>
            <a:pPr marL="457200" lvl="0" indent="-376840" algn="l" rtl="0">
              <a:spcBef>
                <a:spcPts val="0"/>
              </a:spcBef>
              <a:spcAft>
                <a:spcPts val="0"/>
              </a:spcAft>
              <a:buSzPct val="115000"/>
              <a:buChar char="•"/>
            </a:pPr>
            <a:r>
              <a:rPr lang="en-US" sz="2900" b="1">
                <a:solidFill>
                  <a:srgbClr val="274E13"/>
                </a:solidFill>
                <a:latin typeface="Times New Roman"/>
                <a:ea typeface="Times New Roman"/>
                <a:cs typeface="Times New Roman"/>
                <a:sym typeface="Times New Roman"/>
              </a:rPr>
              <a:t>High operating costs: </a:t>
            </a:r>
            <a:r>
              <a:rPr lang="en-US" sz="2900">
                <a:solidFill>
                  <a:schemeClr val="dk1"/>
                </a:solidFill>
                <a:latin typeface="Times New Roman"/>
                <a:ea typeface="Times New Roman"/>
                <a:cs typeface="Times New Roman"/>
                <a:sym typeface="Times New Roman"/>
              </a:rPr>
              <a:t>High operating costs is a big weakness for West Fraser Timber, driven by the industry’s need for skilled laborers and energy-intensive processes. Hiring skilled workers in remote locations increases wages, while rising fuel and energy costs add to production and transportation expenses. These fixed costs reduce West Fraser’s flexibility, so when lumber prices drop or demand slows, profitability can be sharply impacted as the company still must cover these essential expenses.</a:t>
            </a:r>
            <a:endParaRPr>
              <a:latin typeface="Times New Roman"/>
              <a:ea typeface="Times New Roman"/>
              <a:cs typeface="Times New Roman"/>
              <a:sym typeface="Times New Roman"/>
            </a:endParaRPr>
          </a:p>
          <a:p>
            <a:pPr marL="457200" lvl="0" indent="-376840" algn="l" rtl="0">
              <a:spcBef>
                <a:spcPts val="919"/>
              </a:spcBef>
              <a:spcAft>
                <a:spcPts val="0"/>
              </a:spcAft>
              <a:buSzPct val="115000"/>
              <a:buChar char="•"/>
            </a:pPr>
            <a:r>
              <a:rPr lang="en-US" sz="2900" b="1">
                <a:solidFill>
                  <a:srgbClr val="274E13"/>
                </a:solidFill>
                <a:latin typeface="Times New Roman"/>
                <a:ea typeface="Times New Roman"/>
                <a:cs typeface="Times New Roman"/>
                <a:sym typeface="Times New Roman"/>
              </a:rPr>
              <a:t>Dependence On The North American Markets</a:t>
            </a:r>
            <a:r>
              <a:rPr lang="en-US" sz="2900">
                <a:solidFill>
                  <a:srgbClr val="274E13"/>
                </a:solidFill>
                <a:latin typeface="Times New Roman"/>
                <a:ea typeface="Times New Roman"/>
                <a:cs typeface="Times New Roman"/>
                <a:sym typeface="Times New Roman"/>
              </a:rPr>
              <a:t>: </a:t>
            </a:r>
            <a:r>
              <a:rPr lang="en-US" sz="2900">
                <a:solidFill>
                  <a:schemeClr val="dk1"/>
                </a:solidFill>
                <a:latin typeface="Times New Roman"/>
                <a:ea typeface="Times New Roman"/>
                <a:cs typeface="Times New Roman"/>
                <a:sym typeface="Times New Roman"/>
              </a:rPr>
              <a:t>West Fraser’s revenue relies heavily on North American markets, especially the U.S. housing sector. This dependence limits its growth opportunities in emerging markets and leaves the company exposed to economic downturns in the region.</a:t>
            </a:r>
            <a:endParaRPr>
              <a:latin typeface="Times New Roman"/>
              <a:ea typeface="Times New Roman"/>
              <a:cs typeface="Times New Roman"/>
              <a:sym typeface="Times New Roman"/>
            </a:endParaRPr>
          </a:p>
          <a:p>
            <a:pPr marL="285750" lvl="0" indent="-217470" algn="l" rtl="0">
              <a:spcBef>
                <a:spcPts val="787"/>
              </a:spcBef>
              <a:spcAft>
                <a:spcPts val="0"/>
              </a:spcAft>
              <a:buNone/>
            </a:pPr>
            <a:endParaRPr sz="1700" b="1">
              <a:solidFill>
                <a:schemeClr val="dk1"/>
              </a:solidFill>
            </a:endParaRPr>
          </a:p>
          <a:p>
            <a:pPr marL="457200" lvl="0" indent="-320611" algn="l" rtl="0">
              <a:spcBef>
                <a:spcPts val="360"/>
              </a:spcBef>
              <a:spcAft>
                <a:spcPts val="0"/>
              </a:spcAft>
              <a:buSzPct val="86250"/>
              <a:buChar char="•"/>
            </a:pPr>
            <a:endParaRPr/>
          </a:p>
        </p:txBody>
      </p:sp>
      <p:pic>
        <p:nvPicPr>
          <p:cNvPr id="261" name="Google Shape;261;g317eb973edf_18_44"/>
          <p:cNvPicPr preferRelativeResize="0"/>
          <p:nvPr/>
        </p:nvPicPr>
        <p:blipFill>
          <a:blip r:embed="rId3">
            <a:alphaModFix/>
          </a:blip>
          <a:stretch>
            <a:fillRect/>
          </a:stretch>
        </p:blipFill>
        <p:spPr>
          <a:xfrm>
            <a:off x="2252575" y="830900"/>
            <a:ext cx="7686849" cy="1334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EBEBEB"/>
            </a:gs>
          </a:gsLst>
          <a:lin ang="5400012" scaled="0"/>
        </a:gradFill>
        <a:effectLst/>
      </p:bgPr>
    </p:bg>
    <p:spTree>
      <p:nvGrpSpPr>
        <p:cNvPr id="1" name="Shape 266"/>
        <p:cNvGrpSpPr/>
        <p:nvPr/>
      </p:nvGrpSpPr>
      <p:grpSpPr>
        <a:xfrm>
          <a:off x="0" y="0"/>
          <a:ext cx="0" cy="0"/>
          <a:chOff x="0" y="0"/>
          <a:chExt cx="0" cy="0"/>
        </a:xfrm>
      </p:grpSpPr>
      <p:sp>
        <p:nvSpPr>
          <p:cNvPr id="267" name="Google Shape;267;p13"/>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aramond"/>
              <a:buNone/>
            </a:pPr>
            <a:endParaRPr sz="1800" b="0" i="0" u="none" strike="noStrike" cap="none">
              <a:solidFill>
                <a:srgbClr val="FFFFFF"/>
              </a:solidFill>
              <a:latin typeface="Garamond"/>
              <a:ea typeface="Garamond"/>
              <a:cs typeface="Garamond"/>
              <a:sym typeface="Garamond"/>
            </a:endParaRPr>
          </a:p>
        </p:txBody>
      </p:sp>
      <p:sp>
        <p:nvSpPr>
          <p:cNvPr id="268" name="Google Shape;268;p13"/>
          <p:cNvSpPr/>
          <p:nvPr/>
        </p:nvSpPr>
        <p:spPr>
          <a:xfrm>
            <a:off x="661795" y="643468"/>
            <a:ext cx="10905066" cy="5571065"/>
          </a:xfrm>
          <a:prstGeom prst="rect">
            <a:avLst/>
          </a:prstGeom>
          <a:solidFill>
            <a:srgbClr val="363636"/>
          </a:solidFill>
          <a:ln>
            <a:noFill/>
          </a:ln>
          <a:effectLst>
            <a:outerShdw blurRad="114300" dist="127000" dir="5400000" sx="99000" sy="99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269" name="Google Shape;269;p13"/>
          <p:cNvSpPr/>
          <p:nvPr/>
        </p:nvSpPr>
        <p:spPr>
          <a:xfrm>
            <a:off x="824524" y="809244"/>
            <a:ext cx="10579608" cy="5239512"/>
          </a:xfrm>
          <a:prstGeom prst="rect">
            <a:avLst/>
          </a:prstGeom>
          <a:gradFill>
            <a:gsLst>
              <a:gs pos="0">
                <a:schemeClr val="lt1"/>
              </a:gs>
              <a:gs pos="100000">
                <a:srgbClr val="EBEBE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Garamond"/>
              <a:ea typeface="Garamond"/>
              <a:cs typeface="Garamond"/>
              <a:sym typeface="Garamond"/>
            </a:endParaRPr>
          </a:p>
        </p:txBody>
      </p:sp>
      <p:sp>
        <p:nvSpPr>
          <p:cNvPr id="270" name="Google Shape;270;p13"/>
          <p:cNvSpPr txBox="1">
            <a:spLocks noGrp="1"/>
          </p:cNvSpPr>
          <p:nvPr>
            <p:ph type="body" idx="1"/>
          </p:nvPr>
        </p:nvSpPr>
        <p:spPr>
          <a:xfrm>
            <a:off x="4551550" y="1226825"/>
            <a:ext cx="6703800" cy="4122900"/>
          </a:xfrm>
          <a:prstGeom prst="rect">
            <a:avLst/>
          </a:prstGeom>
          <a:noFill/>
          <a:ln>
            <a:noFill/>
          </a:ln>
        </p:spPr>
        <p:txBody>
          <a:bodyPr spcFirstLastPara="1" wrap="square" lIns="91425" tIns="45700" rIns="91425" bIns="45700" anchor="ctr" anchorCtr="0">
            <a:normAutofit fontScale="62500" lnSpcReduction="20000"/>
          </a:bodyPr>
          <a:lstStyle/>
          <a:p>
            <a:pPr marL="285750" lvl="0" indent="0" algn="l" rtl="0">
              <a:spcBef>
                <a:spcPts val="0"/>
              </a:spcBef>
              <a:spcAft>
                <a:spcPts val="0"/>
              </a:spcAft>
              <a:buNone/>
            </a:pPr>
            <a:endParaRPr sz="1700" b="1">
              <a:solidFill>
                <a:schemeClr val="dk1"/>
              </a:solidFill>
            </a:endParaRPr>
          </a:p>
          <a:p>
            <a:pPr marL="285750" lvl="0" indent="0" algn="l" rtl="0">
              <a:spcBef>
                <a:spcPts val="0"/>
              </a:spcBef>
              <a:spcAft>
                <a:spcPts val="0"/>
              </a:spcAft>
              <a:buNone/>
            </a:pPr>
            <a:endParaRPr sz="1700" b="1">
              <a:solidFill>
                <a:schemeClr val="dk1"/>
              </a:solidFill>
            </a:endParaRPr>
          </a:p>
          <a:p>
            <a:pPr marL="285750" lvl="0" indent="0" algn="l" rtl="0">
              <a:spcBef>
                <a:spcPts val="0"/>
              </a:spcBef>
              <a:spcAft>
                <a:spcPts val="0"/>
              </a:spcAft>
              <a:buNone/>
            </a:pPr>
            <a:endParaRPr sz="1700" b="1">
              <a:solidFill>
                <a:schemeClr val="dk1"/>
              </a:solidFill>
            </a:endParaRPr>
          </a:p>
          <a:p>
            <a:pPr marL="285750" lvl="0" indent="0" algn="l" rtl="0">
              <a:spcBef>
                <a:spcPts val="0"/>
              </a:spcBef>
              <a:spcAft>
                <a:spcPts val="0"/>
              </a:spcAft>
              <a:buNone/>
            </a:pPr>
            <a:endParaRPr sz="1700" b="1">
              <a:solidFill>
                <a:schemeClr val="dk1"/>
              </a:solidFill>
            </a:endParaRPr>
          </a:p>
          <a:p>
            <a:pPr marL="285750" lvl="0" indent="-294363" algn="l" rtl="0">
              <a:spcBef>
                <a:spcPts val="0"/>
              </a:spcBef>
              <a:spcAft>
                <a:spcPts val="0"/>
              </a:spcAft>
              <a:buSzPct val="108252"/>
              <a:buChar char="•"/>
            </a:pPr>
            <a:r>
              <a:rPr lang="en-US" sz="3090" b="1">
                <a:solidFill>
                  <a:srgbClr val="274E13"/>
                </a:solidFill>
                <a:latin typeface="Times New Roman"/>
                <a:ea typeface="Times New Roman"/>
                <a:cs typeface="Times New Roman"/>
                <a:sym typeface="Times New Roman"/>
              </a:rPr>
              <a:t>Remote Work Expansion:</a:t>
            </a:r>
            <a:r>
              <a:rPr lang="en-US" sz="3090" b="1">
                <a:solidFill>
                  <a:schemeClr val="dk1"/>
                </a:solidFill>
                <a:latin typeface="Times New Roman"/>
                <a:ea typeface="Times New Roman"/>
                <a:cs typeface="Times New Roman"/>
                <a:sym typeface="Times New Roman"/>
              </a:rPr>
              <a:t> </a:t>
            </a:r>
            <a:r>
              <a:rPr lang="en-US" sz="3090">
                <a:solidFill>
                  <a:schemeClr val="dk1"/>
                </a:solidFill>
                <a:latin typeface="Times New Roman"/>
                <a:ea typeface="Times New Roman"/>
                <a:cs typeface="Times New Roman"/>
                <a:sym typeface="Times New Roman"/>
              </a:rPr>
              <a:t>The increasing acceptance of remote work allows West Fraser to tap into a broader talent pool, enabling the company to recruit skilled professionals from anywhere. This shift can enhance the organization’s ability to attract top-tier employees.</a:t>
            </a:r>
            <a:endParaRPr sz="3790">
              <a:latin typeface="Times New Roman"/>
              <a:ea typeface="Times New Roman"/>
              <a:cs typeface="Times New Roman"/>
              <a:sym typeface="Times New Roman"/>
            </a:endParaRPr>
          </a:p>
          <a:p>
            <a:pPr marL="285750" lvl="0" indent="-294363" algn="l" rtl="0">
              <a:spcBef>
                <a:spcPts val="940"/>
              </a:spcBef>
              <a:spcAft>
                <a:spcPts val="0"/>
              </a:spcAft>
              <a:buSzPct val="108252"/>
              <a:buChar char="•"/>
            </a:pPr>
            <a:r>
              <a:rPr lang="en-US" sz="3090" b="1">
                <a:solidFill>
                  <a:srgbClr val="274E13"/>
                </a:solidFill>
                <a:latin typeface="Times New Roman"/>
                <a:ea typeface="Times New Roman"/>
                <a:cs typeface="Times New Roman"/>
                <a:sym typeface="Times New Roman"/>
              </a:rPr>
              <a:t>Digital Transformation:</a:t>
            </a:r>
            <a:r>
              <a:rPr lang="en-US" sz="3090" b="1">
                <a:solidFill>
                  <a:schemeClr val="dk1"/>
                </a:solidFill>
                <a:latin typeface="Times New Roman"/>
                <a:ea typeface="Times New Roman"/>
                <a:cs typeface="Times New Roman"/>
                <a:sym typeface="Times New Roman"/>
              </a:rPr>
              <a:t> </a:t>
            </a:r>
            <a:r>
              <a:rPr lang="en-US" sz="3090">
                <a:solidFill>
                  <a:schemeClr val="dk1"/>
                </a:solidFill>
                <a:latin typeface="Times New Roman"/>
                <a:ea typeface="Times New Roman"/>
                <a:cs typeface="Times New Roman"/>
                <a:sym typeface="Times New Roman"/>
              </a:rPr>
              <a:t>The company can utilize advanced technologies, including AI and machine learning, to improve our production. This could streamline operations and provide better insights into consumer behavior, enhancing overall competitiveness.</a:t>
            </a:r>
            <a:endParaRPr sz="3090">
              <a:solidFill>
                <a:schemeClr val="dk1"/>
              </a:solidFill>
              <a:latin typeface="Times New Roman"/>
              <a:ea typeface="Times New Roman"/>
              <a:cs typeface="Times New Roman"/>
              <a:sym typeface="Times New Roman"/>
            </a:endParaRPr>
          </a:p>
          <a:p>
            <a:pPr marL="285750" lvl="0" indent="-161607" algn="l" rtl="0">
              <a:spcBef>
                <a:spcPts val="940"/>
              </a:spcBef>
              <a:spcAft>
                <a:spcPts val="0"/>
              </a:spcAft>
              <a:buSzPct val="63267"/>
              <a:buNone/>
            </a:pPr>
            <a:endParaRPr sz="3090">
              <a:solidFill>
                <a:schemeClr val="dk1"/>
              </a:solidFill>
              <a:latin typeface="Times New Roman"/>
              <a:ea typeface="Times New Roman"/>
              <a:cs typeface="Times New Roman"/>
              <a:sym typeface="Times New Roman"/>
            </a:endParaRPr>
          </a:p>
          <a:p>
            <a:pPr marL="285750" lvl="0" indent="-139700" algn="l" rtl="0">
              <a:spcBef>
                <a:spcPts val="1000"/>
              </a:spcBef>
              <a:spcAft>
                <a:spcPts val="0"/>
              </a:spcAft>
              <a:buSzPct val="115000"/>
              <a:buNone/>
            </a:pPr>
            <a:endParaRPr sz="2000" b="1">
              <a:solidFill>
                <a:srgbClr val="FF0000"/>
              </a:solidFill>
            </a:endParaRPr>
          </a:p>
        </p:txBody>
      </p:sp>
      <p:pic>
        <p:nvPicPr>
          <p:cNvPr id="271" name="Google Shape;271;p13"/>
          <p:cNvPicPr preferRelativeResize="0"/>
          <p:nvPr/>
        </p:nvPicPr>
        <p:blipFill>
          <a:blip r:embed="rId4">
            <a:alphaModFix/>
          </a:blip>
          <a:stretch>
            <a:fillRect/>
          </a:stretch>
        </p:blipFill>
        <p:spPr>
          <a:xfrm>
            <a:off x="1510625" y="1987025"/>
            <a:ext cx="2928501" cy="31350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EBEBEB"/>
            </a:gs>
          </a:gsLst>
          <a:lin ang="5400012" scaled="0"/>
        </a:gradFill>
        <a:effectLst/>
      </p:bgPr>
    </p:bg>
    <p:spTree>
      <p:nvGrpSpPr>
        <p:cNvPr id="1" name="Shape 276"/>
        <p:cNvGrpSpPr/>
        <p:nvPr/>
      </p:nvGrpSpPr>
      <p:grpSpPr>
        <a:xfrm>
          <a:off x="0" y="0"/>
          <a:ext cx="0" cy="0"/>
          <a:chOff x="0" y="0"/>
          <a:chExt cx="0" cy="0"/>
        </a:xfrm>
      </p:grpSpPr>
      <p:sp>
        <p:nvSpPr>
          <p:cNvPr id="277" name="Google Shape;277;p14"/>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aramond"/>
              <a:buNone/>
            </a:pPr>
            <a:endParaRPr sz="1800" b="0" i="0" u="none" strike="noStrike" cap="none">
              <a:solidFill>
                <a:srgbClr val="FFFFFF"/>
              </a:solidFill>
              <a:latin typeface="Garamond"/>
              <a:ea typeface="Garamond"/>
              <a:cs typeface="Garamond"/>
              <a:sym typeface="Garamond"/>
            </a:endParaRPr>
          </a:p>
        </p:txBody>
      </p:sp>
      <p:sp>
        <p:nvSpPr>
          <p:cNvPr id="278" name="Google Shape;278;p14"/>
          <p:cNvSpPr/>
          <p:nvPr/>
        </p:nvSpPr>
        <p:spPr>
          <a:xfrm>
            <a:off x="661795" y="643468"/>
            <a:ext cx="10905066" cy="5571065"/>
          </a:xfrm>
          <a:prstGeom prst="rect">
            <a:avLst/>
          </a:prstGeom>
          <a:solidFill>
            <a:srgbClr val="363636"/>
          </a:solidFill>
          <a:ln>
            <a:noFill/>
          </a:ln>
          <a:effectLst>
            <a:outerShdw blurRad="114300" dist="127000" dir="5400000" sx="99000" sy="99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279" name="Google Shape;279;p14"/>
          <p:cNvSpPr/>
          <p:nvPr/>
        </p:nvSpPr>
        <p:spPr>
          <a:xfrm>
            <a:off x="824524" y="809244"/>
            <a:ext cx="10579608" cy="5239512"/>
          </a:xfrm>
          <a:prstGeom prst="rect">
            <a:avLst/>
          </a:prstGeom>
          <a:gradFill>
            <a:gsLst>
              <a:gs pos="0">
                <a:schemeClr val="lt1"/>
              </a:gs>
              <a:gs pos="100000">
                <a:srgbClr val="EBEBE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Garamond"/>
              <a:ea typeface="Garamond"/>
              <a:cs typeface="Garamond"/>
              <a:sym typeface="Garamond"/>
            </a:endParaRPr>
          </a:p>
        </p:txBody>
      </p:sp>
      <p:sp>
        <p:nvSpPr>
          <p:cNvPr id="280" name="Google Shape;280;p14"/>
          <p:cNvSpPr txBox="1">
            <a:spLocks noGrp="1"/>
          </p:cNvSpPr>
          <p:nvPr>
            <p:ph type="body" idx="1"/>
          </p:nvPr>
        </p:nvSpPr>
        <p:spPr>
          <a:xfrm>
            <a:off x="4956400" y="1238400"/>
            <a:ext cx="5844300" cy="4381200"/>
          </a:xfrm>
          <a:prstGeom prst="rect">
            <a:avLst/>
          </a:prstGeom>
          <a:noFill/>
          <a:ln>
            <a:noFill/>
          </a:ln>
        </p:spPr>
        <p:txBody>
          <a:bodyPr spcFirstLastPara="1" wrap="square" lIns="91425" tIns="45700" rIns="91425" bIns="45700" anchor="ctr" anchorCtr="0">
            <a:noAutofit/>
          </a:bodyPr>
          <a:lstStyle/>
          <a:p>
            <a:pPr marL="285750" lvl="0" indent="-298450" algn="l" rtl="0">
              <a:spcBef>
                <a:spcPts val="0"/>
              </a:spcBef>
              <a:spcAft>
                <a:spcPts val="0"/>
              </a:spcAft>
              <a:buSzPts val="2155"/>
              <a:buChar char="•"/>
            </a:pPr>
            <a:r>
              <a:rPr lang="en-US" sz="1900" b="1">
                <a:solidFill>
                  <a:srgbClr val="274E13"/>
                </a:solidFill>
                <a:latin typeface="Times New Roman"/>
                <a:ea typeface="Times New Roman"/>
                <a:cs typeface="Times New Roman"/>
                <a:sym typeface="Times New Roman"/>
              </a:rPr>
              <a:t>Competition:</a:t>
            </a:r>
            <a:r>
              <a:rPr lang="en-US" sz="1900" b="1">
                <a:solidFill>
                  <a:schemeClr val="dk1"/>
                </a:solidFill>
                <a:latin typeface="Times New Roman"/>
                <a:ea typeface="Times New Roman"/>
                <a:cs typeface="Times New Roman"/>
                <a:sym typeface="Times New Roman"/>
              </a:rPr>
              <a:t> </a:t>
            </a:r>
            <a:r>
              <a:rPr lang="en-US" sz="1900">
                <a:solidFill>
                  <a:schemeClr val="dk1"/>
                </a:solidFill>
                <a:latin typeface="Times New Roman"/>
                <a:ea typeface="Times New Roman"/>
                <a:cs typeface="Times New Roman"/>
                <a:sym typeface="Times New Roman"/>
              </a:rPr>
              <a:t>West Fraser Timber faces strong competition from other major North American timber companies. This pressure limits its ability to raise prices, impacting profit margins and market share. Additionally, since timber products are often viewed as commodities with little differentiation, it’s challenging to stand out in the market.</a:t>
            </a:r>
            <a:endParaRPr sz="2600">
              <a:latin typeface="Times New Roman"/>
              <a:ea typeface="Times New Roman"/>
              <a:cs typeface="Times New Roman"/>
              <a:sym typeface="Times New Roman"/>
            </a:endParaRPr>
          </a:p>
          <a:p>
            <a:pPr marL="285750" lvl="0" indent="-298450" algn="l" rtl="0">
              <a:spcBef>
                <a:spcPts val="940"/>
              </a:spcBef>
              <a:spcAft>
                <a:spcPts val="0"/>
              </a:spcAft>
              <a:buSzPts val="2155"/>
              <a:buChar char="•"/>
            </a:pPr>
            <a:r>
              <a:rPr lang="en-US" sz="1900" b="1">
                <a:solidFill>
                  <a:srgbClr val="274E13"/>
                </a:solidFill>
                <a:latin typeface="Times New Roman"/>
                <a:ea typeface="Times New Roman"/>
                <a:cs typeface="Times New Roman"/>
                <a:sym typeface="Times New Roman"/>
              </a:rPr>
              <a:t>Climate Change Risks: </a:t>
            </a:r>
            <a:r>
              <a:rPr lang="en-US" sz="1900">
                <a:solidFill>
                  <a:schemeClr val="dk1"/>
                </a:solidFill>
                <a:latin typeface="Times New Roman"/>
                <a:ea typeface="Times New Roman"/>
                <a:cs typeface="Times New Roman"/>
                <a:sym typeface="Times New Roman"/>
              </a:rPr>
              <a:t>Climate change is a big treat to West Fraser timber, as it impacts forest health, raising the chances of wildfires and pest outbreaks. This can reduce wood supply, increase costs, and put long-term sustainability at risk.</a:t>
            </a:r>
            <a:endParaRPr sz="1900">
              <a:solidFill>
                <a:schemeClr val="dk1"/>
              </a:solidFill>
              <a:latin typeface="Times New Roman"/>
              <a:ea typeface="Times New Roman"/>
              <a:cs typeface="Times New Roman"/>
              <a:sym typeface="Times New Roman"/>
            </a:endParaRPr>
          </a:p>
          <a:p>
            <a:pPr marL="285750" lvl="0" indent="-139700" algn="l" rtl="0">
              <a:spcBef>
                <a:spcPts val="1000"/>
              </a:spcBef>
              <a:spcAft>
                <a:spcPts val="0"/>
              </a:spcAft>
              <a:buSzPts val="2300"/>
              <a:buNone/>
            </a:pPr>
            <a:endParaRPr sz="2200" b="1">
              <a:solidFill>
                <a:srgbClr val="FF0000"/>
              </a:solidFill>
              <a:latin typeface="Times New Roman"/>
              <a:ea typeface="Times New Roman"/>
              <a:cs typeface="Times New Roman"/>
              <a:sym typeface="Times New Roman"/>
            </a:endParaRPr>
          </a:p>
        </p:txBody>
      </p:sp>
      <p:pic>
        <p:nvPicPr>
          <p:cNvPr id="281" name="Google Shape;281;p14"/>
          <p:cNvPicPr preferRelativeResize="0"/>
          <p:nvPr/>
        </p:nvPicPr>
        <p:blipFill>
          <a:blip r:embed="rId4">
            <a:alphaModFix/>
          </a:blip>
          <a:stretch>
            <a:fillRect/>
          </a:stretch>
        </p:blipFill>
        <p:spPr>
          <a:xfrm>
            <a:off x="1474450" y="1870100"/>
            <a:ext cx="3391651" cy="27821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17eb973edf_7_572"/>
          <p:cNvSpPr txBox="1">
            <a:spLocks noGrp="1"/>
          </p:cNvSpPr>
          <p:nvPr>
            <p:ph type="body" idx="1"/>
          </p:nvPr>
        </p:nvSpPr>
        <p:spPr>
          <a:xfrm>
            <a:off x="6749725" y="1062775"/>
            <a:ext cx="4626900" cy="4545300"/>
          </a:xfrm>
          <a:prstGeom prst="rect">
            <a:avLst/>
          </a:prstGeom>
        </p:spPr>
        <p:txBody>
          <a:bodyPr spcFirstLastPara="1" wrap="square" lIns="91425" tIns="45700" rIns="91425" bIns="45700" anchor="t" anchorCtr="0">
            <a:normAutofit fontScale="85000" lnSpcReduction="10000"/>
          </a:bodyPr>
          <a:lstStyle/>
          <a:p>
            <a:pPr marL="457200" lvl="0" indent="0" algn="l" rtl="0">
              <a:spcBef>
                <a:spcPts val="360"/>
              </a:spcBef>
              <a:spcAft>
                <a:spcPts val="0"/>
              </a:spcAft>
              <a:buNone/>
            </a:pPr>
            <a:endParaRPr sz="2400"/>
          </a:p>
          <a:p>
            <a:pPr marL="457200" lvl="0" indent="-340328" algn="l" rtl="0">
              <a:spcBef>
                <a:spcPts val="600"/>
              </a:spcBef>
              <a:spcAft>
                <a:spcPts val="0"/>
              </a:spcAft>
              <a:buSzPct val="86250"/>
              <a:buFont typeface="Times New Roman"/>
              <a:buChar char="●"/>
            </a:pPr>
            <a:r>
              <a:rPr lang="en-US" sz="2400">
                <a:latin typeface="Times New Roman"/>
                <a:ea typeface="Times New Roman"/>
                <a:cs typeface="Times New Roman"/>
                <a:sym typeface="Times New Roman"/>
              </a:rPr>
              <a:t>West Fraser’s mission statement acts as the guiding light for the corporation. It conveys company’s dedication to manufacture high quality Lumber products, while still employing sustainable methods.</a:t>
            </a:r>
            <a:endParaRPr sz="2400">
              <a:latin typeface="Times New Roman"/>
              <a:ea typeface="Times New Roman"/>
              <a:cs typeface="Times New Roman"/>
              <a:sym typeface="Times New Roman"/>
            </a:endParaRPr>
          </a:p>
          <a:p>
            <a:pPr marL="457200" lvl="0" indent="0" algn="l" rtl="0">
              <a:spcBef>
                <a:spcPts val="600"/>
              </a:spcBef>
              <a:spcAft>
                <a:spcPts val="0"/>
              </a:spcAft>
              <a:buNone/>
            </a:pPr>
            <a:endParaRPr sz="2400">
              <a:latin typeface="Times New Roman"/>
              <a:ea typeface="Times New Roman"/>
              <a:cs typeface="Times New Roman"/>
              <a:sym typeface="Times New Roman"/>
            </a:endParaRPr>
          </a:p>
          <a:p>
            <a:pPr marL="457200" lvl="0" indent="-340328" algn="l" rtl="0">
              <a:spcBef>
                <a:spcPts val="600"/>
              </a:spcBef>
              <a:spcAft>
                <a:spcPts val="0"/>
              </a:spcAft>
              <a:buSzPct val="86250"/>
              <a:buFont typeface="Times New Roman"/>
              <a:buChar char="●"/>
            </a:pPr>
            <a:r>
              <a:rPr lang="en-US" sz="2400">
                <a:latin typeface="Times New Roman"/>
                <a:ea typeface="Times New Roman"/>
                <a:cs typeface="Times New Roman"/>
                <a:sym typeface="Times New Roman"/>
              </a:rPr>
              <a:t>It also highlights the importance of offering value to the consumers, employees and company investors while prioritizing environmental sustainability and community involvement. </a:t>
            </a:r>
            <a:endParaRPr sz="2400">
              <a:latin typeface="Times New Roman"/>
              <a:ea typeface="Times New Roman"/>
              <a:cs typeface="Times New Roman"/>
              <a:sym typeface="Times New Roman"/>
            </a:endParaRPr>
          </a:p>
          <a:p>
            <a:pPr marL="457200" lvl="0" indent="0" algn="l" rtl="0">
              <a:spcBef>
                <a:spcPts val="600"/>
              </a:spcBef>
              <a:spcAft>
                <a:spcPts val="600"/>
              </a:spcAft>
              <a:buNone/>
            </a:pPr>
            <a:endParaRPr>
              <a:latin typeface="Times New Roman"/>
              <a:ea typeface="Times New Roman"/>
              <a:cs typeface="Times New Roman"/>
              <a:sym typeface="Times New Roman"/>
            </a:endParaRPr>
          </a:p>
        </p:txBody>
      </p:sp>
      <p:pic>
        <p:nvPicPr>
          <p:cNvPr id="288" name="Google Shape;288;g317eb973edf_7_572"/>
          <p:cNvPicPr preferRelativeResize="0"/>
          <p:nvPr/>
        </p:nvPicPr>
        <p:blipFill>
          <a:blip r:embed="rId3">
            <a:alphaModFix/>
          </a:blip>
          <a:stretch>
            <a:fillRect/>
          </a:stretch>
        </p:blipFill>
        <p:spPr>
          <a:xfrm>
            <a:off x="665850" y="1497275"/>
            <a:ext cx="5777724" cy="34891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317eb973edf_7_580"/>
          <p:cNvSpPr txBox="1">
            <a:spLocks noGrp="1"/>
          </p:cNvSpPr>
          <p:nvPr>
            <p:ph type="body" idx="1"/>
          </p:nvPr>
        </p:nvSpPr>
        <p:spPr>
          <a:xfrm>
            <a:off x="6109375" y="1049425"/>
            <a:ext cx="5491800" cy="4551900"/>
          </a:xfrm>
          <a:prstGeom prst="rect">
            <a:avLst/>
          </a:prstGeom>
        </p:spPr>
        <p:txBody>
          <a:bodyPr spcFirstLastPara="1" wrap="square" lIns="91425" tIns="45700" rIns="91425" bIns="45700" anchor="t" anchorCtr="0">
            <a:normAutofit fontScale="92500" lnSpcReduction="20000"/>
          </a:bodyPr>
          <a:lstStyle/>
          <a:p>
            <a:pPr marL="457200" lvl="0" indent="0" algn="l" rtl="0">
              <a:spcBef>
                <a:spcPts val="360"/>
              </a:spcBef>
              <a:spcAft>
                <a:spcPts val="0"/>
              </a:spcAft>
              <a:buNone/>
            </a:pPr>
            <a:endParaRPr sz="2400"/>
          </a:p>
          <a:p>
            <a:pPr marL="457200" lvl="0" indent="0" algn="l" rtl="0">
              <a:spcBef>
                <a:spcPts val="600"/>
              </a:spcBef>
              <a:spcAft>
                <a:spcPts val="0"/>
              </a:spcAft>
              <a:buNone/>
            </a:pPr>
            <a:endParaRPr sz="2400"/>
          </a:p>
          <a:p>
            <a:pPr marL="457200" lvl="0" indent="0" algn="l" rtl="0">
              <a:spcBef>
                <a:spcPts val="600"/>
              </a:spcBef>
              <a:spcAft>
                <a:spcPts val="0"/>
              </a:spcAft>
              <a:buNone/>
            </a:pPr>
            <a:endParaRPr sz="2400"/>
          </a:p>
          <a:p>
            <a:pPr marL="457200" lvl="0" indent="-356536" algn="l" rtl="0">
              <a:spcBef>
                <a:spcPts val="600"/>
              </a:spcBef>
              <a:spcAft>
                <a:spcPts val="0"/>
              </a:spcAft>
              <a:buSzPct val="86842"/>
              <a:buFont typeface="Times New Roman"/>
              <a:buChar char="●"/>
            </a:pPr>
            <a:r>
              <a:rPr lang="en-US" sz="2508">
                <a:latin typeface="Times New Roman"/>
                <a:ea typeface="Times New Roman"/>
                <a:cs typeface="Times New Roman"/>
                <a:sym typeface="Times New Roman"/>
              </a:rPr>
              <a:t>West fraser’s vision statement highlights company’s dedication to the long-term growth and leadership in the lumber sector. </a:t>
            </a:r>
            <a:endParaRPr sz="2508">
              <a:latin typeface="Times New Roman"/>
              <a:ea typeface="Times New Roman"/>
              <a:cs typeface="Times New Roman"/>
              <a:sym typeface="Times New Roman"/>
            </a:endParaRPr>
          </a:p>
          <a:p>
            <a:pPr marL="457200" lvl="0" indent="0" algn="l" rtl="0">
              <a:spcBef>
                <a:spcPts val="600"/>
              </a:spcBef>
              <a:spcAft>
                <a:spcPts val="0"/>
              </a:spcAft>
              <a:buNone/>
            </a:pPr>
            <a:endParaRPr sz="2508">
              <a:latin typeface="Times New Roman"/>
              <a:ea typeface="Times New Roman"/>
              <a:cs typeface="Times New Roman"/>
              <a:sym typeface="Times New Roman"/>
            </a:endParaRPr>
          </a:p>
          <a:p>
            <a:pPr marL="457200" lvl="0" indent="-356536" algn="l" rtl="0">
              <a:spcBef>
                <a:spcPts val="600"/>
              </a:spcBef>
              <a:spcAft>
                <a:spcPts val="0"/>
              </a:spcAft>
              <a:buSzPct val="86842"/>
              <a:buFont typeface="Times New Roman"/>
              <a:buChar char="●"/>
            </a:pPr>
            <a:r>
              <a:rPr lang="en-US" sz="2508">
                <a:latin typeface="Times New Roman"/>
                <a:ea typeface="Times New Roman"/>
                <a:cs typeface="Times New Roman"/>
                <a:sym typeface="Times New Roman"/>
              </a:rPr>
              <a:t>Company also intent to set standards for quality of the product and environmental sustainability.They aspires to employ high end technology to improve the quality of the product.</a:t>
            </a:r>
            <a:endParaRPr sz="2508">
              <a:latin typeface="Times New Roman"/>
              <a:ea typeface="Times New Roman"/>
              <a:cs typeface="Times New Roman"/>
              <a:sym typeface="Times New Roman"/>
            </a:endParaRPr>
          </a:p>
          <a:p>
            <a:pPr marL="457200" lvl="0" indent="0" algn="l" rtl="0">
              <a:spcBef>
                <a:spcPts val="600"/>
              </a:spcBef>
              <a:spcAft>
                <a:spcPts val="600"/>
              </a:spcAft>
              <a:buNone/>
            </a:pPr>
            <a:endParaRPr/>
          </a:p>
        </p:txBody>
      </p:sp>
      <p:pic>
        <p:nvPicPr>
          <p:cNvPr id="295" name="Google Shape;295;g317eb973edf_7_580"/>
          <p:cNvPicPr preferRelativeResize="0"/>
          <p:nvPr/>
        </p:nvPicPr>
        <p:blipFill>
          <a:blip r:embed="rId3">
            <a:alphaModFix/>
          </a:blip>
          <a:stretch>
            <a:fillRect/>
          </a:stretch>
        </p:blipFill>
        <p:spPr>
          <a:xfrm>
            <a:off x="1168425" y="1049413"/>
            <a:ext cx="4419599" cy="47591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317eb973edf_7_588"/>
          <p:cNvSpPr txBox="1">
            <a:spLocks noGrp="1"/>
          </p:cNvSpPr>
          <p:nvPr>
            <p:ph type="body" idx="1"/>
          </p:nvPr>
        </p:nvSpPr>
        <p:spPr>
          <a:xfrm>
            <a:off x="6350000" y="1056100"/>
            <a:ext cx="5157600" cy="4825800"/>
          </a:xfrm>
          <a:prstGeom prst="rect">
            <a:avLst/>
          </a:prstGeom>
        </p:spPr>
        <p:txBody>
          <a:bodyPr spcFirstLastPara="1" wrap="square" lIns="91425" tIns="45700" rIns="91425" bIns="45700" anchor="t" anchorCtr="0">
            <a:normAutofit lnSpcReduction="20000"/>
          </a:bodyPr>
          <a:lstStyle/>
          <a:p>
            <a:pPr marL="457200" lvl="0" indent="0" algn="l" rtl="0">
              <a:spcBef>
                <a:spcPts val="360"/>
              </a:spcBef>
              <a:spcAft>
                <a:spcPts val="0"/>
              </a:spcAft>
              <a:buNone/>
            </a:pPr>
            <a:endParaRPr sz="2400"/>
          </a:p>
          <a:p>
            <a:pPr marL="457200" lvl="0" indent="-360045" algn="l" rtl="0">
              <a:spcBef>
                <a:spcPts val="600"/>
              </a:spcBef>
              <a:spcAft>
                <a:spcPts val="0"/>
              </a:spcAft>
              <a:buSzPts val="2070"/>
              <a:buFont typeface="Times New Roman"/>
              <a:buChar char="●"/>
            </a:pPr>
            <a:r>
              <a:rPr lang="en-US" sz="2400">
                <a:latin typeface="Times New Roman"/>
                <a:ea typeface="Times New Roman"/>
                <a:cs typeface="Times New Roman"/>
                <a:sym typeface="Times New Roman"/>
              </a:rPr>
              <a:t>West fraser as a company stresses on the importance of providing a safe work environment for all the workers and to make sure of it they have been introducing several safety training programs for the employees.</a:t>
            </a:r>
            <a:endParaRPr sz="2400">
              <a:latin typeface="Times New Roman"/>
              <a:ea typeface="Times New Roman"/>
              <a:cs typeface="Times New Roman"/>
              <a:sym typeface="Times New Roman"/>
            </a:endParaRPr>
          </a:p>
          <a:p>
            <a:pPr marL="0" lvl="0" indent="0" algn="l" rtl="0">
              <a:spcBef>
                <a:spcPts val="600"/>
              </a:spcBef>
              <a:spcAft>
                <a:spcPts val="0"/>
              </a:spcAft>
              <a:buNone/>
            </a:pPr>
            <a:endParaRPr sz="2400">
              <a:latin typeface="Times New Roman"/>
              <a:ea typeface="Times New Roman"/>
              <a:cs typeface="Times New Roman"/>
              <a:sym typeface="Times New Roman"/>
            </a:endParaRPr>
          </a:p>
          <a:p>
            <a:pPr marL="457200" lvl="0" indent="-360045" algn="l" rtl="0">
              <a:spcBef>
                <a:spcPts val="600"/>
              </a:spcBef>
              <a:spcAft>
                <a:spcPts val="0"/>
              </a:spcAft>
              <a:buSzPts val="2070"/>
              <a:buFont typeface="Times New Roman"/>
              <a:buChar char="•"/>
            </a:pPr>
            <a:r>
              <a:rPr lang="en-US" sz="2400">
                <a:latin typeface="Times New Roman"/>
                <a:ea typeface="Times New Roman"/>
                <a:cs typeface="Times New Roman"/>
                <a:sym typeface="Times New Roman"/>
              </a:rPr>
              <a:t>According to the figures released by company, due to the implementation of the worker safety training programs they were able to reduce workplace incidents by a large percentage. </a:t>
            </a:r>
            <a:endParaRPr sz="2400">
              <a:latin typeface="Times New Roman"/>
              <a:ea typeface="Times New Roman"/>
              <a:cs typeface="Times New Roman"/>
              <a:sym typeface="Times New Roman"/>
            </a:endParaRPr>
          </a:p>
          <a:p>
            <a:pPr marL="457200" lvl="0" indent="0" algn="l" rtl="0">
              <a:spcBef>
                <a:spcPts val="600"/>
              </a:spcBef>
              <a:spcAft>
                <a:spcPts val="600"/>
              </a:spcAft>
              <a:buNone/>
            </a:pPr>
            <a:endParaRPr>
              <a:latin typeface="Times New Roman"/>
              <a:ea typeface="Times New Roman"/>
              <a:cs typeface="Times New Roman"/>
              <a:sym typeface="Times New Roman"/>
            </a:endParaRPr>
          </a:p>
        </p:txBody>
      </p:sp>
      <p:pic>
        <p:nvPicPr>
          <p:cNvPr id="302" name="Google Shape;302;g317eb973edf_7_588"/>
          <p:cNvPicPr preferRelativeResize="0"/>
          <p:nvPr/>
        </p:nvPicPr>
        <p:blipFill>
          <a:blip r:embed="rId3">
            <a:alphaModFix/>
          </a:blip>
          <a:stretch>
            <a:fillRect/>
          </a:stretch>
        </p:blipFill>
        <p:spPr>
          <a:xfrm>
            <a:off x="1176475" y="1617575"/>
            <a:ext cx="4384799" cy="3622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317eb973edf_7_2"/>
          <p:cNvSpPr txBox="1">
            <a:spLocks noGrp="1"/>
          </p:cNvSpPr>
          <p:nvPr>
            <p:ph type="title"/>
          </p:nvPr>
        </p:nvSpPr>
        <p:spPr>
          <a:xfrm>
            <a:off x="1446213" y="982132"/>
            <a:ext cx="9296400" cy="2243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160" name="Google Shape;160;g317eb973edf_7_2"/>
          <p:cNvSpPr txBox="1">
            <a:spLocks noGrp="1"/>
          </p:cNvSpPr>
          <p:nvPr>
            <p:ph type="body" idx="1"/>
          </p:nvPr>
        </p:nvSpPr>
        <p:spPr>
          <a:xfrm>
            <a:off x="1295400" y="3639302"/>
            <a:ext cx="9609600" cy="769500"/>
          </a:xfrm>
          <a:prstGeom prst="rect">
            <a:avLst/>
          </a:prstGeom>
        </p:spPr>
        <p:txBody>
          <a:bodyPr spcFirstLastPara="1" wrap="square" lIns="91425" tIns="45700" rIns="91425" bIns="45700" anchor="b" anchorCtr="0">
            <a:normAutofit lnSpcReduction="10000"/>
          </a:bodyPr>
          <a:lstStyle/>
          <a:p>
            <a:pPr marL="0" lvl="0" indent="0" algn="ctr" rtl="0">
              <a:spcBef>
                <a:spcPts val="0"/>
              </a:spcBef>
              <a:spcAft>
                <a:spcPts val="600"/>
              </a:spcAft>
              <a:buNone/>
            </a:pPr>
            <a:r>
              <a:rPr lang="en-US" sz="4800">
                <a:solidFill>
                  <a:srgbClr val="274E13"/>
                </a:solidFill>
                <a:latin typeface="Times New Roman"/>
                <a:ea typeface="Times New Roman"/>
                <a:cs typeface="Times New Roman"/>
                <a:sym typeface="Times New Roman"/>
              </a:rPr>
              <a:t>Company Overview </a:t>
            </a:r>
            <a:endParaRPr sz="4800">
              <a:solidFill>
                <a:srgbClr val="274E13"/>
              </a:solidFill>
              <a:latin typeface="Times New Roman"/>
              <a:ea typeface="Times New Roman"/>
              <a:cs typeface="Times New Roman"/>
              <a:sym typeface="Times New Roman"/>
            </a:endParaRPr>
          </a:p>
        </p:txBody>
      </p:sp>
      <p:pic>
        <p:nvPicPr>
          <p:cNvPr id="161" name="Google Shape;161;g317eb973edf_7_2"/>
          <p:cNvPicPr preferRelativeResize="0"/>
          <p:nvPr/>
        </p:nvPicPr>
        <p:blipFill>
          <a:blip r:embed="rId3">
            <a:alphaModFix/>
          </a:blip>
          <a:stretch>
            <a:fillRect/>
          </a:stretch>
        </p:blipFill>
        <p:spPr>
          <a:xfrm>
            <a:off x="895675" y="909000"/>
            <a:ext cx="10333800" cy="2620275"/>
          </a:xfrm>
          <a:prstGeom prst="rect">
            <a:avLst/>
          </a:prstGeom>
          <a:noFill/>
          <a:ln>
            <a:noFill/>
          </a:ln>
        </p:spPr>
      </p:pic>
      <p:sp>
        <p:nvSpPr>
          <p:cNvPr id="162" name="Google Shape;162;g317eb973edf_7_2"/>
          <p:cNvSpPr txBox="1">
            <a:spLocks noGrp="1"/>
          </p:cNvSpPr>
          <p:nvPr>
            <p:ph type="body" idx="2"/>
          </p:nvPr>
        </p:nvSpPr>
        <p:spPr>
          <a:xfrm>
            <a:off x="1295400" y="4529676"/>
            <a:ext cx="9609600" cy="1539600"/>
          </a:xfrm>
          <a:prstGeom prst="rect">
            <a:avLst/>
          </a:prstGeom>
        </p:spPr>
        <p:txBody>
          <a:bodyPr spcFirstLastPara="1" wrap="square" lIns="91425" tIns="45700" rIns="91425" bIns="45700" anchor="t" anchorCtr="0">
            <a:normAutofit/>
          </a:bodyPr>
          <a:lstStyle/>
          <a:p>
            <a:pPr marL="285750" lvl="0" indent="-285750" algn="l" rtl="0">
              <a:spcBef>
                <a:spcPts val="0"/>
              </a:spcBef>
              <a:spcAft>
                <a:spcPts val="0"/>
              </a:spcAft>
              <a:buSzPts val="2300"/>
              <a:buFont typeface="Times New Roman"/>
              <a:buChar char="●"/>
            </a:pPr>
            <a:r>
              <a:rPr lang="en-US" sz="2000">
                <a:latin typeface="Times New Roman"/>
                <a:ea typeface="Times New Roman"/>
                <a:cs typeface="Times New Roman"/>
                <a:sym typeface="Times New Roman"/>
              </a:rPr>
              <a:t>West Fraser Timber Co Ltd., also known by the name West Fraser is a Canadian based forestry corporation , with their headquarters in Vancouver , BC. West Fraser produces a vast variety of products such as lumber , pulp , plywood etc. </a:t>
            </a:r>
            <a:endParaRPr sz="2400">
              <a:latin typeface="Times New Roman"/>
              <a:ea typeface="Times New Roman"/>
              <a:cs typeface="Times New Roman"/>
              <a:sym typeface="Times New Roman"/>
            </a:endParaRPr>
          </a:p>
          <a:p>
            <a:pPr marL="285750" lvl="0" indent="-285750" algn="l" rtl="0">
              <a:spcBef>
                <a:spcPts val="1000"/>
              </a:spcBef>
              <a:spcAft>
                <a:spcPts val="0"/>
              </a:spcAft>
              <a:buSzPts val="2300"/>
              <a:buFont typeface="Times New Roman"/>
              <a:buChar char="●"/>
            </a:pPr>
            <a:r>
              <a:rPr lang="en-US" sz="2000">
                <a:latin typeface="Times New Roman"/>
                <a:ea typeface="Times New Roman"/>
                <a:cs typeface="Times New Roman"/>
                <a:sym typeface="Times New Roman"/>
              </a:rPr>
              <a:t>West Fraser has well established operations in both Canada and US. </a:t>
            </a:r>
            <a:endParaRPr>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7"/>
        <p:cNvGrpSpPr/>
        <p:nvPr/>
      </p:nvGrpSpPr>
      <p:grpSpPr>
        <a:xfrm>
          <a:off x="0" y="0"/>
          <a:ext cx="0" cy="0"/>
          <a:chOff x="0" y="0"/>
          <a:chExt cx="0" cy="0"/>
        </a:xfrm>
      </p:grpSpPr>
      <p:sp>
        <p:nvSpPr>
          <p:cNvPr id="308" name="Google Shape;308;g317eb973edf_5_36"/>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Corporate Objectives</a:t>
            </a:r>
            <a:r>
              <a:rPr lang="en-US"/>
              <a:t> </a:t>
            </a:r>
            <a:endParaRPr/>
          </a:p>
        </p:txBody>
      </p:sp>
      <p:sp>
        <p:nvSpPr>
          <p:cNvPr id="309" name="Google Shape;309;g317eb973edf_5_36"/>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fontScale="32500" lnSpcReduction="10000"/>
          </a:bodyPr>
          <a:lstStyle/>
          <a:p>
            <a:pPr marL="457200" lvl="0" indent="-331787" algn="l" rtl="0">
              <a:spcBef>
                <a:spcPts val="360"/>
              </a:spcBef>
              <a:spcAft>
                <a:spcPts val="0"/>
              </a:spcAft>
              <a:buSzPct val="100000"/>
              <a:buFont typeface="Times New Roman"/>
              <a:buChar char="•"/>
            </a:pPr>
            <a:r>
              <a:rPr lang="en-US" sz="5000">
                <a:latin typeface="Times New Roman"/>
                <a:ea typeface="Times New Roman"/>
                <a:cs typeface="Times New Roman"/>
                <a:sym typeface="Times New Roman"/>
              </a:rPr>
              <a:t>West fraser aim to maintain excellence in the performance by employing continuous improvements in the day to day operations.</a:t>
            </a:r>
            <a:endParaRPr sz="5000">
              <a:latin typeface="Times New Roman"/>
              <a:ea typeface="Times New Roman"/>
              <a:cs typeface="Times New Roman"/>
              <a:sym typeface="Times New Roman"/>
            </a:endParaRPr>
          </a:p>
          <a:p>
            <a:pPr marL="0" lvl="0" indent="0" algn="l" rtl="0">
              <a:spcBef>
                <a:spcPts val="600"/>
              </a:spcBef>
              <a:spcAft>
                <a:spcPts val="0"/>
              </a:spcAft>
              <a:buNone/>
            </a:pPr>
            <a:endParaRPr sz="5000">
              <a:latin typeface="Times New Roman"/>
              <a:ea typeface="Times New Roman"/>
              <a:cs typeface="Times New Roman"/>
              <a:sym typeface="Times New Roman"/>
            </a:endParaRPr>
          </a:p>
          <a:p>
            <a:pPr marL="457200" lvl="0" indent="-331787" algn="l" rtl="0">
              <a:spcBef>
                <a:spcPts val="600"/>
              </a:spcBef>
              <a:spcAft>
                <a:spcPts val="0"/>
              </a:spcAft>
              <a:buSzPct val="100000"/>
              <a:buFont typeface="Times New Roman"/>
              <a:buChar char="•"/>
            </a:pPr>
            <a:r>
              <a:rPr lang="en-US" sz="5000">
                <a:latin typeface="Times New Roman"/>
                <a:ea typeface="Times New Roman"/>
                <a:cs typeface="Times New Roman"/>
                <a:sym typeface="Times New Roman"/>
              </a:rPr>
              <a:t>Their target is to be the leaders of the lumber industry, through their innovation and sustainability.</a:t>
            </a:r>
            <a:endParaRPr sz="5000">
              <a:latin typeface="Times New Roman"/>
              <a:ea typeface="Times New Roman"/>
              <a:cs typeface="Times New Roman"/>
              <a:sym typeface="Times New Roman"/>
            </a:endParaRPr>
          </a:p>
          <a:p>
            <a:pPr marL="0" lvl="0" indent="0" algn="l" rtl="0">
              <a:spcBef>
                <a:spcPts val="600"/>
              </a:spcBef>
              <a:spcAft>
                <a:spcPts val="0"/>
              </a:spcAft>
              <a:buNone/>
            </a:pPr>
            <a:endParaRPr sz="5000">
              <a:latin typeface="Times New Roman"/>
              <a:ea typeface="Times New Roman"/>
              <a:cs typeface="Times New Roman"/>
              <a:sym typeface="Times New Roman"/>
            </a:endParaRPr>
          </a:p>
          <a:p>
            <a:pPr marL="457200" lvl="0" indent="-331787" algn="l" rtl="0">
              <a:spcBef>
                <a:spcPts val="600"/>
              </a:spcBef>
              <a:spcAft>
                <a:spcPts val="0"/>
              </a:spcAft>
              <a:buSzPct val="100000"/>
              <a:buFont typeface="Times New Roman"/>
              <a:buChar char="•"/>
            </a:pPr>
            <a:r>
              <a:rPr lang="en-US" sz="5000">
                <a:latin typeface="Times New Roman"/>
                <a:ea typeface="Times New Roman"/>
                <a:cs typeface="Times New Roman"/>
                <a:sym typeface="Times New Roman"/>
              </a:rPr>
              <a:t>West fraser aims to achieve profitability and growth through investments and skilled operations. </a:t>
            </a:r>
            <a:endParaRPr sz="5000">
              <a:latin typeface="Times New Roman"/>
              <a:ea typeface="Times New Roman"/>
              <a:cs typeface="Times New Roman"/>
              <a:sym typeface="Times New Roman"/>
            </a:endParaRPr>
          </a:p>
          <a:p>
            <a:pPr marL="0" lvl="0" indent="0" algn="l" rtl="0">
              <a:spcBef>
                <a:spcPts val="600"/>
              </a:spcBef>
              <a:spcAft>
                <a:spcPts val="0"/>
              </a:spcAft>
              <a:buNone/>
            </a:pPr>
            <a:endParaRPr sz="5000">
              <a:latin typeface="Times New Roman"/>
              <a:ea typeface="Times New Roman"/>
              <a:cs typeface="Times New Roman"/>
              <a:sym typeface="Times New Roman"/>
            </a:endParaRPr>
          </a:p>
          <a:p>
            <a:pPr marL="457200" lvl="0" indent="-331787" algn="l" rtl="0">
              <a:spcBef>
                <a:spcPts val="600"/>
              </a:spcBef>
              <a:spcAft>
                <a:spcPts val="0"/>
              </a:spcAft>
              <a:buSzPct val="100000"/>
              <a:buFont typeface="Times New Roman"/>
              <a:buChar char="•"/>
            </a:pPr>
            <a:r>
              <a:rPr lang="en-US" sz="5000">
                <a:latin typeface="Times New Roman"/>
                <a:ea typeface="Times New Roman"/>
                <a:cs typeface="Times New Roman"/>
                <a:sym typeface="Times New Roman"/>
              </a:rPr>
              <a:t>Company also emphasise on the employee satisfaction, as they believe workers are the backbone of a company.</a:t>
            </a:r>
            <a:endParaRPr sz="5000">
              <a:latin typeface="Times New Roman"/>
              <a:ea typeface="Times New Roman"/>
              <a:cs typeface="Times New Roman"/>
              <a:sym typeface="Times New Roman"/>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60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4"/>
        <p:cNvGrpSpPr/>
        <p:nvPr/>
      </p:nvGrpSpPr>
      <p:grpSpPr>
        <a:xfrm>
          <a:off x="0" y="0"/>
          <a:ext cx="0" cy="0"/>
          <a:chOff x="0" y="0"/>
          <a:chExt cx="0" cy="0"/>
        </a:xfrm>
      </p:grpSpPr>
      <p:sp>
        <p:nvSpPr>
          <p:cNvPr id="315" name="Google Shape;315;g317eb973edf_5_42"/>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Corporate Strategies </a:t>
            </a:r>
            <a:endParaRPr b="1">
              <a:solidFill>
                <a:srgbClr val="274E13"/>
              </a:solidFill>
              <a:latin typeface="Times New Roman"/>
              <a:ea typeface="Times New Roman"/>
              <a:cs typeface="Times New Roman"/>
              <a:sym typeface="Times New Roman"/>
            </a:endParaRPr>
          </a:p>
        </p:txBody>
      </p:sp>
      <p:sp>
        <p:nvSpPr>
          <p:cNvPr id="316" name="Google Shape;316;g317eb973edf_5_42"/>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fontScale="92500" lnSpcReduction="20000"/>
          </a:bodyPr>
          <a:lstStyle/>
          <a:p>
            <a:pPr marL="457200" lvl="0" indent="-350186" algn="l" rtl="0">
              <a:spcBef>
                <a:spcPts val="360"/>
              </a:spcBef>
              <a:spcAft>
                <a:spcPts val="0"/>
              </a:spcAft>
              <a:buSzPct val="86250"/>
              <a:buFont typeface="Times New Roman"/>
              <a:buChar char="•"/>
            </a:pPr>
            <a:r>
              <a:rPr lang="en-US">
                <a:latin typeface="Times New Roman"/>
                <a:ea typeface="Times New Roman"/>
                <a:cs typeface="Times New Roman"/>
                <a:sym typeface="Times New Roman"/>
              </a:rPr>
              <a:t>West fraser is investing in new technology to increase their productivity, which will be helpful to meet their day to day production goals.</a:t>
            </a:r>
            <a:endParaRPr>
              <a:latin typeface="Times New Roman"/>
              <a:ea typeface="Times New Roman"/>
              <a:cs typeface="Times New Roman"/>
              <a:sym typeface="Times New Roman"/>
            </a:endParaRPr>
          </a:p>
          <a:p>
            <a:pPr marL="457200" lvl="0" indent="0" algn="l" rtl="0">
              <a:spcBef>
                <a:spcPts val="600"/>
              </a:spcBef>
              <a:spcAft>
                <a:spcPts val="0"/>
              </a:spcAft>
              <a:buNone/>
            </a:pPr>
            <a:endParaRPr>
              <a:latin typeface="Times New Roman"/>
              <a:ea typeface="Times New Roman"/>
              <a:cs typeface="Times New Roman"/>
              <a:sym typeface="Times New Roman"/>
            </a:endParaRPr>
          </a:p>
          <a:p>
            <a:pPr marL="457200" lvl="0" indent="-350186" algn="l" rtl="0">
              <a:spcBef>
                <a:spcPts val="600"/>
              </a:spcBef>
              <a:spcAft>
                <a:spcPts val="0"/>
              </a:spcAft>
              <a:buSzPct val="86250"/>
              <a:buFont typeface="Times New Roman"/>
              <a:buChar char="•"/>
            </a:pPr>
            <a:r>
              <a:rPr lang="en-US">
                <a:latin typeface="Times New Roman"/>
                <a:ea typeface="Times New Roman"/>
                <a:cs typeface="Times New Roman"/>
                <a:sym typeface="Times New Roman"/>
              </a:rPr>
              <a:t>They are committed to being environmentally responsible by reducing waste and carbon footprint.</a:t>
            </a:r>
            <a:endParaRPr>
              <a:latin typeface="Times New Roman"/>
              <a:ea typeface="Times New Roman"/>
              <a:cs typeface="Times New Roman"/>
              <a:sym typeface="Times New Roman"/>
            </a:endParaRPr>
          </a:p>
          <a:p>
            <a:pPr marL="0" lvl="0" indent="0" algn="l" rtl="0">
              <a:spcBef>
                <a:spcPts val="600"/>
              </a:spcBef>
              <a:spcAft>
                <a:spcPts val="0"/>
              </a:spcAft>
              <a:buNone/>
            </a:pPr>
            <a:endParaRPr>
              <a:latin typeface="Times New Roman"/>
              <a:ea typeface="Times New Roman"/>
              <a:cs typeface="Times New Roman"/>
              <a:sym typeface="Times New Roman"/>
            </a:endParaRPr>
          </a:p>
          <a:p>
            <a:pPr marL="457200" lvl="0" indent="-350186" algn="l" rtl="0">
              <a:spcBef>
                <a:spcPts val="600"/>
              </a:spcBef>
              <a:spcAft>
                <a:spcPts val="0"/>
              </a:spcAft>
              <a:buSzPct val="86250"/>
              <a:buFont typeface="Times New Roman"/>
              <a:buChar char="•"/>
            </a:pPr>
            <a:r>
              <a:rPr lang="en-US">
                <a:latin typeface="Times New Roman"/>
                <a:ea typeface="Times New Roman"/>
                <a:cs typeface="Times New Roman"/>
                <a:sym typeface="Times New Roman"/>
              </a:rPr>
              <a:t>Company is investing in  the development of new products, serving the needs of the growing market, which will help them in becoming leaders of the lumber market.</a:t>
            </a:r>
            <a:endParaRPr>
              <a:latin typeface="Times New Roman"/>
              <a:ea typeface="Times New Roman"/>
              <a:cs typeface="Times New Roman"/>
              <a:sym typeface="Times New Roman"/>
            </a:endParaRPr>
          </a:p>
          <a:p>
            <a:pPr marL="0" lvl="0" indent="0" algn="l" rtl="0">
              <a:spcBef>
                <a:spcPts val="600"/>
              </a:spcBef>
              <a:spcAft>
                <a:spcPts val="6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317eb973edf_0_0"/>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Ethics and Sustainability</a:t>
            </a:r>
            <a:endParaRPr b="1">
              <a:solidFill>
                <a:srgbClr val="274E13"/>
              </a:solidFill>
              <a:latin typeface="Times New Roman"/>
              <a:ea typeface="Times New Roman"/>
              <a:cs typeface="Times New Roman"/>
              <a:sym typeface="Times New Roman"/>
            </a:endParaRPr>
          </a:p>
        </p:txBody>
      </p:sp>
      <p:sp>
        <p:nvSpPr>
          <p:cNvPr id="323" name="Google Shape;323;g317eb973edf_0_0"/>
          <p:cNvSpPr txBox="1">
            <a:spLocks noGrp="1"/>
          </p:cNvSpPr>
          <p:nvPr>
            <p:ph type="body" idx="1"/>
          </p:nvPr>
        </p:nvSpPr>
        <p:spPr>
          <a:xfrm>
            <a:off x="1153700" y="2029400"/>
            <a:ext cx="6926100" cy="4092600"/>
          </a:xfrm>
          <a:prstGeom prst="rect">
            <a:avLst/>
          </a:prstGeom>
        </p:spPr>
        <p:txBody>
          <a:bodyPr spcFirstLastPara="1" wrap="square" lIns="91425" tIns="45700" rIns="91425" bIns="45700" anchor="t" anchorCtr="0">
            <a:normAutofit fontScale="40000" lnSpcReduction="10000"/>
          </a:bodyPr>
          <a:lstStyle/>
          <a:p>
            <a:pPr marL="0" lvl="0" indent="0" algn="l" rtl="0">
              <a:spcBef>
                <a:spcPts val="360"/>
              </a:spcBef>
              <a:spcAft>
                <a:spcPts val="0"/>
              </a:spcAft>
              <a:buNone/>
            </a:pPr>
            <a:endParaRPr/>
          </a:p>
          <a:p>
            <a:pPr marL="0" lvl="0" indent="0" algn="l" rtl="0">
              <a:spcBef>
                <a:spcPts val="600"/>
              </a:spcBef>
              <a:spcAft>
                <a:spcPts val="0"/>
              </a:spcAft>
              <a:buNone/>
            </a:pPr>
            <a:endParaRPr sz="6000"/>
          </a:p>
          <a:p>
            <a:pPr marL="0" lvl="0" indent="0" algn="l" rtl="0">
              <a:spcBef>
                <a:spcPts val="600"/>
              </a:spcBef>
              <a:spcAft>
                <a:spcPts val="0"/>
              </a:spcAft>
              <a:buNone/>
            </a:pPr>
            <a:r>
              <a:rPr lang="en-US" sz="6000">
                <a:latin typeface="Times New Roman"/>
                <a:ea typeface="Times New Roman"/>
                <a:cs typeface="Times New Roman"/>
                <a:sym typeface="Times New Roman"/>
              </a:rPr>
              <a:t>West Fraser's ethics policies emphasize integrity, teamwork, innovation, competitiveness, and respect as core values guiding its operations. The company ensures compliance with laws, including anti-corruption regulations, through regular audits and transparency in disclosing legal proceedings. These principles are supported by its Code of Conduct and Corporate Governance Policy, fostering a culture of ethical behavior and accountability.</a:t>
            </a:r>
            <a:endParaRPr sz="6000">
              <a:latin typeface="Times New Roman"/>
              <a:ea typeface="Times New Roman"/>
              <a:cs typeface="Times New Roman"/>
              <a:sym typeface="Times New Roman"/>
            </a:endParaRPr>
          </a:p>
          <a:p>
            <a:pPr marL="0" lvl="0" indent="0" algn="l" rtl="0">
              <a:spcBef>
                <a:spcPts val="600"/>
              </a:spcBef>
              <a:spcAft>
                <a:spcPts val="0"/>
              </a:spcAft>
              <a:buNone/>
            </a:pPr>
            <a:endParaRPr/>
          </a:p>
          <a:p>
            <a:pPr marL="0" lvl="0" indent="0" algn="l" rtl="0">
              <a:spcBef>
                <a:spcPts val="600"/>
              </a:spcBef>
              <a:spcAft>
                <a:spcPts val="600"/>
              </a:spcAft>
              <a:buNone/>
            </a:pPr>
            <a:endParaRPr/>
          </a:p>
        </p:txBody>
      </p:sp>
      <p:pic>
        <p:nvPicPr>
          <p:cNvPr id="324" name="Google Shape;324;g317eb973edf_0_0"/>
          <p:cNvPicPr preferRelativeResize="0"/>
          <p:nvPr/>
        </p:nvPicPr>
        <p:blipFill>
          <a:blip r:embed="rId3">
            <a:alphaModFix/>
          </a:blip>
          <a:stretch>
            <a:fillRect/>
          </a:stretch>
        </p:blipFill>
        <p:spPr>
          <a:xfrm>
            <a:off x="8079800" y="2719075"/>
            <a:ext cx="3096202" cy="2446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317eb973edf_0_19"/>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Actual sustainability</a:t>
            </a:r>
            <a:endParaRPr b="1">
              <a:solidFill>
                <a:srgbClr val="274E13"/>
              </a:solidFill>
              <a:latin typeface="Times New Roman"/>
              <a:ea typeface="Times New Roman"/>
              <a:cs typeface="Times New Roman"/>
              <a:sym typeface="Times New Roman"/>
            </a:endParaRPr>
          </a:p>
        </p:txBody>
      </p:sp>
      <p:sp>
        <p:nvSpPr>
          <p:cNvPr id="331" name="Google Shape;331;g317eb973edf_0_19"/>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Autofit/>
          </a:bodyPr>
          <a:lstStyle/>
          <a:p>
            <a:pPr marL="0" lvl="0" indent="0" algn="l" rtl="0">
              <a:lnSpc>
                <a:spcPct val="90000"/>
              </a:lnSpc>
              <a:spcBef>
                <a:spcPts val="360"/>
              </a:spcBef>
              <a:spcAft>
                <a:spcPts val="0"/>
              </a:spcAft>
              <a:buSzPts val="1018"/>
              <a:buNone/>
            </a:pPr>
            <a:endParaRPr sz="2520">
              <a:latin typeface="Times New Roman"/>
              <a:ea typeface="Times New Roman"/>
              <a:cs typeface="Times New Roman"/>
              <a:sym typeface="Times New Roman"/>
            </a:endParaRPr>
          </a:p>
          <a:p>
            <a:pPr marL="0" lvl="0" indent="0" algn="l" rtl="0">
              <a:lnSpc>
                <a:spcPct val="90000"/>
              </a:lnSpc>
              <a:spcBef>
                <a:spcPts val="600"/>
              </a:spcBef>
              <a:spcAft>
                <a:spcPts val="0"/>
              </a:spcAft>
              <a:buSzPts val="1018"/>
              <a:buNone/>
            </a:pPr>
            <a:r>
              <a:rPr lang="en-US" sz="2520">
                <a:latin typeface="Times New Roman"/>
                <a:ea typeface="Times New Roman"/>
                <a:cs typeface="Times New Roman"/>
                <a:sym typeface="Times New Roman"/>
              </a:rPr>
              <a:t>West Fraser has shown environmental commitment by planting over two billion trees since 1955 and reducing Scope 1 and 2 greenhouse gas emissions by 15.5% since 2019, achieving 34% of its 2030 target. On the social front, the company achieved its lowest serious injury rate in 2023 and is advancing partnerships with Indigenous Nations, aiming for Progressive Aboriginal Relations Gold-level certification by 2030.</a:t>
            </a:r>
            <a:endParaRPr sz="2520">
              <a:latin typeface="Times New Roman"/>
              <a:ea typeface="Times New Roman"/>
              <a:cs typeface="Times New Roman"/>
              <a:sym typeface="Times New Roman"/>
            </a:endParaRPr>
          </a:p>
          <a:p>
            <a:pPr marL="0" lvl="0" indent="0" algn="l" rtl="0">
              <a:lnSpc>
                <a:spcPct val="90000"/>
              </a:lnSpc>
              <a:spcBef>
                <a:spcPts val="600"/>
              </a:spcBef>
              <a:spcAft>
                <a:spcPts val="0"/>
              </a:spcAft>
              <a:buSzPts val="1018"/>
              <a:buNone/>
            </a:pPr>
            <a:endParaRPr sz="2520">
              <a:latin typeface="Times New Roman"/>
              <a:ea typeface="Times New Roman"/>
              <a:cs typeface="Times New Roman"/>
              <a:sym typeface="Times New Roman"/>
            </a:endParaRPr>
          </a:p>
          <a:p>
            <a:pPr marL="0" lvl="0" indent="0" algn="l" rtl="0">
              <a:lnSpc>
                <a:spcPct val="90000"/>
              </a:lnSpc>
              <a:spcBef>
                <a:spcPts val="600"/>
              </a:spcBef>
              <a:spcAft>
                <a:spcPts val="0"/>
              </a:spcAft>
              <a:buSzPts val="1018"/>
              <a:buNone/>
            </a:pPr>
            <a:endParaRPr sz="2520"/>
          </a:p>
          <a:p>
            <a:pPr marL="0" lvl="0" indent="0" algn="l" rtl="0">
              <a:lnSpc>
                <a:spcPct val="90000"/>
              </a:lnSpc>
              <a:spcBef>
                <a:spcPts val="600"/>
              </a:spcBef>
              <a:spcAft>
                <a:spcPts val="0"/>
              </a:spcAft>
              <a:buSzPts val="1018"/>
              <a:buNone/>
            </a:pPr>
            <a:endParaRPr sz="2520"/>
          </a:p>
          <a:p>
            <a:pPr marL="0" lvl="0" indent="0" algn="l" rtl="0">
              <a:lnSpc>
                <a:spcPct val="90000"/>
              </a:lnSpc>
              <a:spcBef>
                <a:spcPts val="600"/>
              </a:spcBef>
              <a:spcAft>
                <a:spcPts val="600"/>
              </a:spcAft>
              <a:buSzPts val="1018"/>
              <a:buNone/>
            </a:pPr>
            <a:endParaRPr sz="222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17eb973edf_0_13"/>
          <p:cNvSpPr txBox="1">
            <a:spLocks noGrp="1"/>
          </p:cNvSpPr>
          <p:nvPr>
            <p:ph type="title"/>
          </p:nvPr>
        </p:nvSpPr>
        <p:spPr>
          <a:xfrm>
            <a:off x="1295402" y="1017407"/>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Sustainability Plan</a:t>
            </a:r>
            <a:endParaRPr b="1">
              <a:solidFill>
                <a:srgbClr val="274E13"/>
              </a:solidFill>
              <a:latin typeface="Times New Roman"/>
              <a:ea typeface="Times New Roman"/>
              <a:cs typeface="Times New Roman"/>
              <a:sym typeface="Times New Roman"/>
            </a:endParaRPr>
          </a:p>
        </p:txBody>
      </p:sp>
      <p:sp>
        <p:nvSpPr>
          <p:cNvPr id="338" name="Google Shape;338;g317eb973edf_0_13"/>
          <p:cNvSpPr txBox="1">
            <a:spLocks noGrp="1"/>
          </p:cNvSpPr>
          <p:nvPr>
            <p:ph type="body" idx="1"/>
          </p:nvPr>
        </p:nvSpPr>
        <p:spPr>
          <a:xfrm>
            <a:off x="1295400" y="2482050"/>
            <a:ext cx="9601200" cy="3860700"/>
          </a:xfrm>
          <a:prstGeom prst="rect">
            <a:avLst/>
          </a:prstGeom>
        </p:spPr>
        <p:txBody>
          <a:bodyPr spcFirstLastPara="1" wrap="square" lIns="91425" tIns="45700" rIns="91425" bIns="45700" anchor="t" anchorCtr="0">
            <a:normAutofit fontScale="70000" lnSpcReduction="10000"/>
          </a:bodyPr>
          <a:lstStyle/>
          <a:p>
            <a:pPr marL="0" lvl="0" indent="0" algn="l" rtl="0">
              <a:spcBef>
                <a:spcPts val="360"/>
              </a:spcBef>
              <a:spcAft>
                <a:spcPts val="0"/>
              </a:spcAft>
              <a:buNone/>
            </a:pPr>
            <a:r>
              <a:rPr lang="en-US" sz="3102">
                <a:latin typeface="Times New Roman"/>
                <a:ea typeface="Times New Roman"/>
                <a:cs typeface="Times New Roman"/>
                <a:sym typeface="Times New Roman"/>
              </a:rPr>
              <a:t>West Fraser's sustainability plan focuses on environmental stewardship, social responsibility, and strong governance practices. Key initiatives include sustainable forest management, net-zero emissions targets, reforestation efforts, employee safety, and partnerships with Indigenous communities. The company ensures transparency by aligning with international reporting standards and implementing policies like their Human Rights Policy and Supplier Code of Conduct.</a:t>
            </a:r>
            <a:endParaRPr sz="3102">
              <a:latin typeface="Times New Roman"/>
              <a:ea typeface="Times New Roman"/>
              <a:cs typeface="Times New Roman"/>
              <a:sym typeface="Times New Roman"/>
            </a:endParaRPr>
          </a:p>
          <a:p>
            <a:pPr marL="0" lvl="0" indent="0" algn="l" rtl="0">
              <a:spcBef>
                <a:spcPts val="600"/>
              </a:spcBef>
              <a:spcAft>
                <a:spcPts val="0"/>
              </a:spcAft>
              <a:buNone/>
            </a:pPr>
            <a:endParaRPr sz="2800"/>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600"/>
              </a:spcAft>
              <a:buNone/>
            </a:pPr>
            <a:endParaRPr/>
          </a:p>
        </p:txBody>
      </p:sp>
      <p:pic>
        <p:nvPicPr>
          <p:cNvPr id="339" name="Google Shape;339;g317eb973edf_0_13"/>
          <p:cNvPicPr preferRelativeResize="0"/>
          <p:nvPr/>
        </p:nvPicPr>
        <p:blipFill>
          <a:blip r:embed="rId3">
            <a:alphaModFix/>
          </a:blip>
          <a:stretch>
            <a:fillRect/>
          </a:stretch>
        </p:blipFill>
        <p:spPr>
          <a:xfrm>
            <a:off x="4499375" y="4470050"/>
            <a:ext cx="3046075" cy="1872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317eb973edf_13_0"/>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West Fraser’s Company Culture</a:t>
            </a:r>
            <a:endParaRPr b="1">
              <a:solidFill>
                <a:srgbClr val="274E13"/>
              </a:solidFill>
              <a:latin typeface="Times New Roman"/>
              <a:ea typeface="Times New Roman"/>
              <a:cs typeface="Times New Roman"/>
              <a:sym typeface="Times New Roman"/>
            </a:endParaRPr>
          </a:p>
        </p:txBody>
      </p:sp>
      <p:sp>
        <p:nvSpPr>
          <p:cNvPr id="346" name="Google Shape;346;g317eb973edf_13_0"/>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latin typeface="Times New Roman"/>
              <a:ea typeface="Times New Roman"/>
              <a:cs typeface="Times New Roman"/>
              <a:sym typeface="Times New Roman"/>
            </a:endParaRPr>
          </a:p>
          <a:p>
            <a:pPr marL="0" lvl="0" indent="0" algn="l" rtl="0">
              <a:spcBef>
                <a:spcPts val="600"/>
              </a:spcBef>
              <a:spcAft>
                <a:spcPts val="600"/>
              </a:spcAft>
              <a:buNone/>
            </a:pPr>
            <a:r>
              <a:rPr lang="en-US">
                <a:latin typeface="Times New Roman"/>
                <a:ea typeface="Times New Roman"/>
                <a:cs typeface="Times New Roman"/>
                <a:sym typeface="Times New Roman"/>
              </a:rPr>
              <a:t>West Fraser’s company culture is shaped by it commitment to safety and community involvement. Safety is a cornerstone of this companies culture, with training programs to ensure employees work in secure conditions. Aiming for zero-harm in the workplace. West Fraser’s also invests in the communities where it operates building strong partnerships.</a:t>
            </a:r>
            <a:endParaRPr>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317eb973edf_13_6"/>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West Fraser’s Leadership</a:t>
            </a:r>
            <a:endParaRPr b="1">
              <a:solidFill>
                <a:srgbClr val="274E13"/>
              </a:solidFill>
              <a:latin typeface="Times New Roman"/>
              <a:ea typeface="Times New Roman"/>
              <a:cs typeface="Times New Roman"/>
              <a:sym typeface="Times New Roman"/>
            </a:endParaRPr>
          </a:p>
        </p:txBody>
      </p:sp>
      <p:sp>
        <p:nvSpPr>
          <p:cNvPr id="353" name="Google Shape;353;g317eb973edf_13_6"/>
          <p:cNvSpPr txBox="1">
            <a:spLocks noGrp="1"/>
          </p:cNvSpPr>
          <p:nvPr>
            <p:ph type="body" idx="1"/>
          </p:nvPr>
        </p:nvSpPr>
        <p:spPr>
          <a:xfrm>
            <a:off x="1295400" y="2470300"/>
            <a:ext cx="9601200" cy="3405600"/>
          </a:xfrm>
          <a:prstGeom prst="rect">
            <a:avLst/>
          </a:prstGeom>
        </p:spPr>
        <p:txBody>
          <a:bodyPr spcFirstLastPara="1" wrap="square" lIns="91425" tIns="45700" rIns="91425" bIns="45700" anchor="t" anchorCtr="0">
            <a:normAutofit/>
          </a:bodyPr>
          <a:lstStyle/>
          <a:p>
            <a:pPr marL="457200" lvl="0" indent="-374650" algn="l" rtl="0">
              <a:lnSpc>
                <a:spcPct val="80000"/>
              </a:lnSpc>
              <a:spcBef>
                <a:spcPts val="360"/>
              </a:spcBef>
              <a:spcAft>
                <a:spcPts val="0"/>
              </a:spcAft>
              <a:buSzPts val="2300"/>
              <a:buFont typeface="Times New Roman"/>
              <a:buChar char="•"/>
            </a:pPr>
            <a:r>
              <a:rPr lang="en-US" sz="2300" b="1">
                <a:solidFill>
                  <a:srgbClr val="274E13"/>
                </a:solidFill>
                <a:latin typeface="Times New Roman"/>
                <a:ea typeface="Times New Roman"/>
                <a:cs typeface="Times New Roman"/>
                <a:sym typeface="Times New Roman"/>
              </a:rPr>
              <a:t>Board of directors:</a:t>
            </a:r>
            <a:r>
              <a:rPr lang="en-US" sz="2300">
                <a:latin typeface="Times New Roman"/>
                <a:ea typeface="Times New Roman"/>
                <a:cs typeface="Times New Roman"/>
                <a:sym typeface="Times New Roman"/>
              </a:rPr>
              <a:t> West Fraser’s board includes experts in forestry, finance, operations, and governance, with members like Eric.L.Butler having his experience from Union Pacific.</a:t>
            </a:r>
            <a:endParaRPr sz="2300">
              <a:latin typeface="Times New Roman"/>
              <a:ea typeface="Times New Roman"/>
              <a:cs typeface="Times New Roman"/>
              <a:sym typeface="Times New Roman"/>
            </a:endParaRPr>
          </a:p>
          <a:p>
            <a:pPr marL="457200" lvl="0" indent="0" algn="l" rtl="0">
              <a:lnSpc>
                <a:spcPct val="80000"/>
              </a:lnSpc>
              <a:spcBef>
                <a:spcPts val="600"/>
              </a:spcBef>
              <a:spcAft>
                <a:spcPts val="0"/>
              </a:spcAft>
              <a:buNone/>
            </a:pPr>
            <a:endParaRPr sz="2300">
              <a:latin typeface="Times New Roman"/>
              <a:ea typeface="Times New Roman"/>
              <a:cs typeface="Times New Roman"/>
              <a:sym typeface="Times New Roman"/>
            </a:endParaRPr>
          </a:p>
          <a:p>
            <a:pPr marL="457200" lvl="0" indent="-374650" algn="l" rtl="0">
              <a:lnSpc>
                <a:spcPct val="80000"/>
              </a:lnSpc>
              <a:spcBef>
                <a:spcPts val="600"/>
              </a:spcBef>
              <a:spcAft>
                <a:spcPts val="0"/>
              </a:spcAft>
              <a:buSzPts val="2300"/>
              <a:buFont typeface="Times New Roman"/>
              <a:buChar char="•"/>
            </a:pPr>
            <a:r>
              <a:rPr lang="en-US" sz="2300" b="1">
                <a:solidFill>
                  <a:srgbClr val="274E13"/>
                </a:solidFill>
                <a:latin typeface="Times New Roman"/>
                <a:ea typeface="Times New Roman"/>
                <a:cs typeface="Times New Roman"/>
                <a:sym typeface="Times New Roman"/>
              </a:rPr>
              <a:t>Chief Executive Officer:</a:t>
            </a:r>
            <a:r>
              <a:rPr lang="en-US" sz="2300">
                <a:latin typeface="Times New Roman"/>
                <a:ea typeface="Times New Roman"/>
                <a:cs typeface="Times New Roman"/>
                <a:sym typeface="Times New Roman"/>
              </a:rPr>
              <a:t> Ray Ferris CEO of West Fraser since 2019, has been with the company since 1997. As a professional engineer and with his technical expertise supports the company and has a huge part of the leadership team.  </a:t>
            </a:r>
            <a:endParaRPr sz="2300">
              <a:latin typeface="Times New Roman"/>
              <a:ea typeface="Times New Roman"/>
              <a:cs typeface="Times New Roman"/>
              <a:sym typeface="Times New Roman"/>
            </a:endParaRPr>
          </a:p>
          <a:p>
            <a:pPr marL="457200" lvl="0" indent="0" algn="l" rtl="0">
              <a:lnSpc>
                <a:spcPct val="80000"/>
              </a:lnSpc>
              <a:spcBef>
                <a:spcPts val="600"/>
              </a:spcBef>
              <a:spcAft>
                <a:spcPts val="0"/>
              </a:spcAft>
              <a:buNone/>
            </a:pPr>
            <a:endParaRPr sz="2300">
              <a:latin typeface="Times New Roman"/>
              <a:ea typeface="Times New Roman"/>
              <a:cs typeface="Times New Roman"/>
              <a:sym typeface="Times New Roman"/>
            </a:endParaRPr>
          </a:p>
          <a:p>
            <a:pPr marL="0" lvl="0" indent="0" algn="l" rtl="0">
              <a:lnSpc>
                <a:spcPct val="80000"/>
              </a:lnSpc>
              <a:spcBef>
                <a:spcPts val="600"/>
              </a:spcBef>
              <a:spcAft>
                <a:spcPts val="600"/>
              </a:spcAft>
              <a:buNone/>
            </a:pPr>
            <a:endParaRPr sz="2300">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318b87ee92b_0_7"/>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1100"/>
              <a:buFont typeface="Arial"/>
              <a:buNone/>
            </a:pPr>
            <a:r>
              <a:rPr lang="en-US" b="1">
                <a:solidFill>
                  <a:srgbClr val="274E13"/>
                </a:solidFill>
                <a:latin typeface="Times New Roman"/>
                <a:ea typeface="Times New Roman"/>
                <a:cs typeface="Times New Roman"/>
                <a:sym typeface="Times New Roman"/>
              </a:rPr>
              <a:t>Financial Performance</a:t>
            </a:r>
            <a:endParaRPr b="1">
              <a:latin typeface="Times New Roman"/>
              <a:ea typeface="Times New Roman"/>
              <a:cs typeface="Times New Roman"/>
              <a:sym typeface="Times New Roman"/>
            </a:endParaRPr>
          </a:p>
        </p:txBody>
      </p:sp>
      <p:sp>
        <p:nvSpPr>
          <p:cNvPr id="360" name="Google Shape;360;g318b87ee92b_0_7"/>
          <p:cNvSpPr txBox="1">
            <a:spLocks noGrp="1"/>
          </p:cNvSpPr>
          <p:nvPr>
            <p:ph type="body" idx="1"/>
          </p:nvPr>
        </p:nvSpPr>
        <p:spPr>
          <a:xfrm>
            <a:off x="1295400" y="2556924"/>
            <a:ext cx="9601200" cy="3621900"/>
          </a:xfrm>
          <a:prstGeom prst="rect">
            <a:avLst/>
          </a:prstGeom>
        </p:spPr>
        <p:txBody>
          <a:bodyPr spcFirstLastPara="1" wrap="square" lIns="91425" tIns="45700" rIns="91425" bIns="45700" anchor="t" anchorCtr="0">
            <a:normAutofit fontScale="85000" lnSpcReduction="10000"/>
          </a:bodyPr>
          <a:lstStyle/>
          <a:p>
            <a:pPr marL="457200" lvl="0" indent="-340328" algn="l" rtl="0">
              <a:spcBef>
                <a:spcPts val="360"/>
              </a:spcBef>
              <a:spcAft>
                <a:spcPts val="0"/>
              </a:spcAft>
              <a:buSzPct val="86250"/>
              <a:buFont typeface="Times New Roman"/>
              <a:buChar char="•"/>
            </a:pPr>
            <a:r>
              <a:rPr lang="en-US">
                <a:latin typeface="Times New Roman"/>
                <a:ea typeface="Times New Roman"/>
                <a:cs typeface="Times New Roman"/>
                <a:sym typeface="Times New Roman"/>
              </a:rPr>
              <a:t>In the recent years west fraser’s financial performance has been impacted by factors such as global economic conditions and challenges in the lumber industry.</a:t>
            </a:r>
            <a:endParaRPr>
              <a:latin typeface="Times New Roman"/>
              <a:ea typeface="Times New Roman"/>
              <a:cs typeface="Times New Roman"/>
              <a:sym typeface="Times New Roman"/>
            </a:endParaRPr>
          </a:p>
          <a:p>
            <a:pPr marL="457200" lvl="0" indent="0" algn="l" rtl="0">
              <a:spcBef>
                <a:spcPts val="600"/>
              </a:spcBef>
              <a:spcAft>
                <a:spcPts val="0"/>
              </a:spcAft>
              <a:buNone/>
            </a:pPr>
            <a:endParaRPr>
              <a:latin typeface="Times New Roman"/>
              <a:ea typeface="Times New Roman"/>
              <a:cs typeface="Times New Roman"/>
              <a:sym typeface="Times New Roman"/>
            </a:endParaRPr>
          </a:p>
          <a:p>
            <a:pPr marL="457200" lvl="0" indent="-340328" algn="l" rtl="0">
              <a:spcBef>
                <a:spcPts val="600"/>
              </a:spcBef>
              <a:spcAft>
                <a:spcPts val="0"/>
              </a:spcAft>
              <a:buSzPct val="86250"/>
              <a:buFont typeface="Times New Roman"/>
              <a:buChar char="•"/>
            </a:pPr>
            <a:r>
              <a:rPr lang="en-US">
                <a:latin typeface="Times New Roman"/>
                <a:ea typeface="Times New Roman"/>
                <a:cs typeface="Times New Roman"/>
                <a:sym typeface="Times New Roman"/>
              </a:rPr>
              <a:t>In the fiscal year 2023, West Fraser achieved sales of nearly $6.5 billion and EBITDA of $561 million, representing 9% of sales. These numbers reflects a decline from financial year 2022.The company's financial allocation strategy involved investments back into the business and returns to shareholders through dividends and share repurchases.</a:t>
            </a:r>
            <a:endParaRPr>
              <a:latin typeface="Times New Roman"/>
              <a:ea typeface="Times New Roman"/>
              <a:cs typeface="Times New Roman"/>
              <a:sym typeface="Times New Roman"/>
            </a:endParaRPr>
          </a:p>
          <a:p>
            <a:pPr marL="0" lvl="0" indent="0" algn="l" rtl="0">
              <a:spcBef>
                <a:spcPts val="600"/>
              </a:spcBef>
              <a:spcAft>
                <a:spcPts val="0"/>
              </a:spcAft>
              <a:buNone/>
            </a:pPr>
            <a:endParaRPr>
              <a:latin typeface="Times New Roman"/>
              <a:ea typeface="Times New Roman"/>
              <a:cs typeface="Times New Roman"/>
              <a:sym typeface="Times New Roman"/>
            </a:endParaRPr>
          </a:p>
          <a:p>
            <a:pPr marL="457200" lvl="0" indent="-340328" algn="l" rtl="0">
              <a:spcBef>
                <a:spcPts val="600"/>
              </a:spcBef>
              <a:spcAft>
                <a:spcPts val="0"/>
              </a:spcAft>
              <a:buSzPct val="86250"/>
              <a:buFont typeface="Times New Roman"/>
              <a:buChar char="•"/>
            </a:pPr>
            <a:r>
              <a:rPr lang="en-US">
                <a:latin typeface="Times New Roman"/>
                <a:ea typeface="Times New Roman"/>
                <a:cs typeface="Times New Roman"/>
                <a:sym typeface="Times New Roman"/>
              </a:rPr>
              <a:t>Third-quarter 2024 results revealed a decline in earnings, with a loss of $83 million. This was mainly due to weaker lumber markets and increased export duties. </a:t>
            </a:r>
            <a:endParaRPr>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318b87ee92b_0_16"/>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000" b="1">
                <a:solidFill>
                  <a:srgbClr val="274E13"/>
                </a:solidFill>
                <a:latin typeface="Times New Roman"/>
                <a:ea typeface="Times New Roman"/>
                <a:cs typeface="Times New Roman"/>
                <a:sym typeface="Times New Roman"/>
              </a:rPr>
              <a:t>Comparing West Fraser and Canfor Corporation</a:t>
            </a:r>
            <a:endParaRPr sz="3000" b="1">
              <a:solidFill>
                <a:srgbClr val="274E13"/>
              </a:solidFill>
              <a:latin typeface="Times New Roman"/>
              <a:ea typeface="Times New Roman"/>
              <a:cs typeface="Times New Roman"/>
              <a:sym typeface="Times New Roman"/>
            </a:endParaRPr>
          </a:p>
          <a:p>
            <a:pPr marL="0" lvl="0" indent="0" algn="ctr" rtl="0">
              <a:spcBef>
                <a:spcPts val="0"/>
              </a:spcBef>
              <a:spcAft>
                <a:spcPts val="0"/>
              </a:spcAft>
              <a:buNone/>
            </a:pPr>
            <a:r>
              <a:rPr lang="en-US" sz="3000" b="1">
                <a:solidFill>
                  <a:srgbClr val="274E13"/>
                </a:solidFill>
                <a:latin typeface="Times New Roman"/>
                <a:ea typeface="Times New Roman"/>
                <a:cs typeface="Times New Roman"/>
                <a:sym typeface="Times New Roman"/>
              </a:rPr>
              <a:t>financial performance-2024 </a:t>
            </a:r>
            <a:endParaRPr sz="3000" b="1">
              <a:solidFill>
                <a:srgbClr val="274E13"/>
              </a:solidFill>
              <a:latin typeface="Times New Roman"/>
              <a:ea typeface="Times New Roman"/>
              <a:cs typeface="Times New Roman"/>
              <a:sym typeface="Times New Roman"/>
            </a:endParaRPr>
          </a:p>
        </p:txBody>
      </p:sp>
      <p:sp>
        <p:nvSpPr>
          <p:cNvPr id="367" name="Google Shape;367;g318b87ee92b_0_16"/>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Autofit/>
          </a:bodyPr>
          <a:lstStyle/>
          <a:p>
            <a:pPr marL="914400" lvl="0" indent="0" algn="l" rtl="0">
              <a:lnSpc>
                <a:spcPct val="115000"/>
              </a:lnSpc>
              <a:spcBef>
                <a:spcPts val="0"/>
              </a:spcBef>
              <a:spcAft>
                <a:spcPts val="0"/>
              </a:spcAft>
              <a:buNone/>
            </a:pPr>
            <a:endParaRPr sz="1600">
              <a:solidFill>
                <a:srgbClr val="585858"/>
              </a:solidFill>
              <a:latin typeface="Lora"/>
              <a:ea typeface="Lora"/>
              <a:cs typeface="Lora"/>
              <a:sym typeface="Lora"/>
            </a:endParaRPr>
          </a:p>
          <a:p>
            <a:pPr marL="457200" lvl="0" indent="-336550" algn="l" rtl="0">
              <a:lnSpc>
                <a:spcPct val="115000"/>
              </a:lnSpc>
              <a:spcBef>
                <a:spcPts val="1200"/>
              </a:spcBef>
              <a:spcAft>
                <a:spcPts val="0"/>
              </a:spcAft>
              <a:buClr>
                <a:srgbClr val="585858"/>
              </a:buClr>
              <a:buSzPts val="1700"/>
              <a:buFont typeface="Times New Roman"/>
              <a:buChar char="•"/>
            </a:pPr>
            <a:r>
              <a:rPr lang="en-US" sz="1700">
                <a:solidFill>
                  <a:srgbClr val="585858"/>
                </a:solidFill>
                <a:latin typeface="Times New Roman"/>
                <a:ea typeface="Times New Roman"/>
                <a:cs typeface="Times New Roman"/>
                <a:sym typeface="Times New Roman"/>
              </a:rPr>
              <a:t>Canfor recorded a $209 million loss in the third quarter of 2024.It includes a $211 million depreciation of its assets and impairment charge in its pulp business. Without these charges, Canfor claims that company would have recorded a $2 million profit, up from a $6 million loss recorded in the second quarter of this year.</a:t>
            </a:r>
            <a:endParaRPr sz="1700">
              <a:solidFill>
                <a:srgbClr val="585858"/>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700">
              <a:solidFill>
                <a:srgbClr val="585858"/>
              </a:solidFill>
              <a:latin typeface="Times New Roman"/>
              <a:ea typeface="Times New Roman"/>
              <a:cs typeface="Times New Roman"/>
              <a:sym typeface="Times New Roman"/>
            </a:endParaRPr>
          </a:p>
          <a:p>
            <a:pPr marL="457200" lvl="0" indent="-336550" algn="l" rtl="0">
              <a:lnSpc>
                <a:spcPct val="115000"/>
              </a:lnSpc>
              <a:spcBef>
                <a:spcPts val="1200"/>
              </a:spcBef>
              <a:spcAft>
                <a:spcPts val="0"/>
              </a:spcAft>
              <a:buClr>
                <a:srgbClr val="585858"/>
              </a:buClr>
              <a:buSzPts val="1700"/>
              <a:buFont typeface="Times New Roman"/>
              <a:buChar char="•"/>
            </a:pPr>
            <a:r>
              <a:rPr lang="en-US" sz="1700">
                <a:solidFill>
                  <a:srgbClr val="585858"/>
                </a:solidFill>
                <a:latin typeface="Times New Roman"/>
                <a:ea typeface="Times New Roman"/>
                <a:cs typeface="Times New Roman"/>
                <a:sym typeface="Times New Roman"/>
              </a:rPr>
              <a:t>West Fraser reported an overall loss of $83 million in third quarter, with a $63 million loss in the lumber sector. The company claimed $32 million of that was because of American duties on softwood lumber . West Fraser’s total sales were down $268 million compared to the second quarter of 2024. </a:t>
            </a:r>
            <a:endParaRPr sz="1700">
              <a:solidFill>
                <a:srgbClr val="585858"/>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31ab7a3d581_2_10"/>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Marketing Strategy</a:t>
            </a:r>
            <a:endParaRPr b="1">
              <a:solidFill>
                <a:srgbClr val="274E13"/>
              </a:solidFill>
              <a:latin typeface="Times New Roman"/>
              <a:ea typeface="Times New Roman"/>
              <a:cs typeface="Times New Roman"/>
              <a:sym typeface="Times New Roman"/>
            </a:endParaRPr>
          </a:p>
        </p:txBody>
      </p:sp>
      <p:sp>
        <p:nvSpPr>
          <p:cNvPr id="374" name="Google Shape;374;g31ab7a3d581_2_10"/>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a:bodyPr>
          <a:lstStyle/>
          <a:p>
            <a:pPr marL="457200" lvl="0" indent="-330200" algn="l" rtl="0">
              <a:spcBef>
                <a:spcPts val="360"/>
              </a:spcBef>
              <a:spcAft>
                <a:spcPts val="0"/>
              </a:spcAft>
              <a:buSzPts val="1600"/>
              <a:buChar char="•"/>
            </a:pPr>
            <a:r>
              <a:rPr lang="en-US" sz="1600" b="1">
                <a:solidFill>
                  <a:srgbClr val="274E13"/>
                </a:solidFill>
                <a:latin typeface="Times New Roman"/>
                <a:ea typeface="Times New Roman"/>
                <a:cs typeface="Times New Roman"/>
                <a:sym typeface="Times New Roman"/>
              </a:rPr>
              <a:t>Target Market: </a:t>
            </a:r>
            <a:r>
              <a:rPr lang="en-US" sz="1600">
                <a:solidFill>
                  <a:schemeClr val="dk1"/>
                </a:solidFill>
                <a:latin typeface="Times New Roman"/>
                <a:ea typeface="Times New Roman"/>
                <a:cs typeface="Times New Roman"/>
                <a:sym typeface="Times New Roman"/>
              </a:rPr>
              <a:t>There target market includes</a:t>
            </a:r>
            <a:r>
              <a:rPr lang="en-US" sz="1600" b="1">
                <a:solidFill>
                  <a:srgbClr val="274E13"/>
                </a:solidFill>
                <a:latin typeface="Times New Roman"/>
                <a:ea typeface="Times New Roman"/>
                <a:cs typeface="Times New Roman"/>
                <a:sym typeface="Times New Roman"/>
              </a:rPr>
              <a:t> </a:t>
            </a:r>
            <a:r>
              <a:rPr lang="en-US" sz="1600">
                <a:latin typeface="Times New Roman"/>
                <a:ea typeface="Times New Roman"/>
                <a:cs typeface="Times New Roman"/>
                <a:sym typeface="Times New Roman"/>
              </a:rPr>
              <a:t>Construction industry,  Furniture and Wood Product, Retailers and Pulp and Paper Industry</a:t>
            </a:r>
            <a:endParaRPr sz="1600">
              <a:latin typeface="Times New Roman"/>
              <a:ea typeface="Times New Roman"/>
              <a:cs typeface="Times New Roman"/>
              <a:sym typeface="Times New Roman"/>
            </a:endParaRPr>
          </a:p>
          <a:p>
            <a:pPr marL="0" lvl="0" indent="0" algn="l" rtl="0">
              <a:spcBef>
                <a:spcPts val="600"/>
              </a:spcBef>
              <a:spcAft>
                <a:spcPts val="0"/>
              </a:spcAft>
              <a:buNone/>
            </a:pPr>
            <a:endParaRPr sz="1600">
              <a:latin typeface="Times New Roman"/>
              <a:ea typeface="Times New Roman"/>
              <a:cs typeface="Times New Roman"/>
              <a:sym typeface="Times New Roman"/>
            </a:endParaRPr>
          </a:p>
          <a:p>
            <a:pPr marL="457200" lvl="0" indent="-330200" algn="l" rtl="0">
              <a:spcBef>
                <a:spcPts val="600"/>
              </a:spcBef>
              <a:spcAft>
                <a:spcPts val="0"/>
              </a:spcAft>
              <a:buSzPts val="1600"/>
              <a:buChar char="•"/>
            </a:pPr>
            <a:r>
              <a:rPr lang="en-US" sz="1600" b="1">
                <a:solidFill>
                  <a:srgbClr val="274E13"/>
                </a:solidFill>
                <a:latin typeface="Times New Roman"/>
                <a:ea typeface="Times New Roman"/>
                <a:cs typeface="Times New Roman"/>
                <a:sym typeface="Times New Roman"/>
              </a:rPr>
              <a:t>Product and Pricing Strategy: </a:t>
            </a:r>
            <a:r>
              <a:rPr lang="en-US" sz="1600">
                <a:latin typeface="Times New Roman"/>
                <a:ea typeface="Times New Roman"/>
                <a:cs typeface="Times New Roman"/>
                <a:sym typeface="Times New Roman"/>
              </a:rPr>
              <a:t>With product we aim to utilize our resources by converting our wood and by-products into useful materials like pulp and bioenergy. Pricing is influenced by market conditions, including demand for housing and construction materials</a:t>
            </a:r>
            <a:endParaRPr sz="1600">
              <a:latin typeface="Times New Roman"/>
              <a:ea typeface="Times New Roman"/>
              <a:cs typeface="Times New Roman"/>
              <a:sym typeface="Times New Roman"/>
            </a:endParaRPr>
          </a:p>
          <a:p>
            <a:pPr marL="0" lvl="0" indent="0" algn="l" rtl="0">
              <a:spcBef>
                <a:spcPts val="600"/>
              </a:spcBef>
              <a:spcAft>
                <a:spcPts val="0"/>
              </a:spcAft>
              <a:buNone/>
            </a:pPr>
            <a:endParaRPr sz="1600">
              <a:latin typeface="Times New Roman"/>
              <a:ea typeface="Times New Roman"/>
              <a:cs typeface="Times New Roman"/>
              <a:sym typeface="Times New Roman"/>
            </a:endParaRPr>
          </a:p>
          <a:p>
            <a:pPr marL="457200" lvl="0" indent="-330200" algn="l" rtl="0">
              <a:spcBef>
                <a:spcPts val="600"/>
              </a:spcBef>
              <a:spcAft>
                <a:spcPts val="0"/>
              </a:spcAft>
              <a:buSzPts val="1600"/>
              <a:buChar char="•"/>
            </a:pPr>
            <a:r>
              <a:rPr lang="en-US" sz="1600" b="1">
                <a:solidFill>
                  <a:srgbClr val="274E13"/>
                </a:solidFill>
                <a:latin typeface="Times New Roman"/>
                <a:ea typeface="Times New Roman"/>
                <a:cs typeface="Times New Roman"/>
                <a:sym typeface="Times New Roman"/>
              </a:rPr>
              <a:t>Promotion Strategy:</a:t>
            </a:r>
            <a:r>
              <a:rPr lang="en-US" sz="1600">
                <a:latin typeface="Times New Roman"/>
                <a:ea typeface="Times New Roman"/>
                <a:cs typeface="Times New Roman"/>
                <a:sym typeface="Times New Roman"/>
              </a:rPr>
              <a:t> Emphasis on sustainability, Diverse Product Portfolio, Industry Partnership and Awards</a:t>
            </a:r>
            <a:endParaRPr sz="1600">
              <a:latin typeface="Times New Roman"/>
              <a:ea typeface="Times New Roman"/>
              <a:cs typeface="Times New Roman"/>
              <a:sym typeface="Times New Roman"/>
            </a:endParaRPr>
          </a:p>
          <a:p>
            <a:pPr marL="0" lvl="0" indent="0" algn="l" rtl="0">
              <a:spcBef>
                <a:spcPts val="600"/>
              </a:spcBef>
              <a:spcAft>
                <a:spcPts val="0"/>
              </a:spcAft>
              <a:buNone/>
            </a:pPr>
            <a:endParaRPr sz="1600">
              <a:latin typeface="Times New Roman"/>
              <a:ea typeface="Times New Roman"/>
              <a:cs typeface="Times New Roman"/>
              <a:sym typeface="Times New Roman"/>
            </a:endParaRPr>
          </a:p>
          <a:p>
            <a:pPr marL="457200" lvl="0" indent="-330200" algn="l" rtl="0">
              <a:spcBef>
                <a:spcPts val="600"/>
              </a:spcBef>
              <a:spcAft>
                <a:spcPts val="0"/>
              </a:spcAft>
              <a:buSzPts val="1600"/>
              <a:buChar char="•"/>
            </a:pPr>
            <a:r>
              <a:rPr lang="en-US" sz="1600" b="1">
                <a:solidFill>
                  <a:srgbClr val="274E13"/>
                </a:solidFill>
                <a:latin typeface="Times New Roman"/>
                <a:ea typeface="Times New Roman"/>
                <a:cs typeface="Times New Roman"/>
                <a:sym typeface="Times New Roman"/>
              </a:rPr>
              <a:t>Distribution Strategy: </a:t>
            </a:r>
            <a:r>
              <a:rPr lang="en-US" sz="1600">
                <a:latin typeface="Times New Roman"/>
                <a:ea typeface="Times New Roman"/>
                <a:cs typeface="Times New Roman"/>
                <a:sym typeface="Times New Roman"/>
              </a:rPr>
              <a:t>Global Reach, Strategic Regional Presence and Efficient Logistics.</a:t>
            </a:r>
            <a:endParaRPr sz="16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112db6e2ba_0_42"/>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Organizational Structure</a:t>
            </a:r>
            <a:endParaRPr b="1">
              <a:solidFill>
                <a:srgbClr val="274E13"/>
              </a:solidFill>
              <a:latin typeface="Times New Roman"/>
              <a:ea typeface="Times New Roman"/>
              <a:cs typeface="Times New Roman"/>
              <a:sym typeface="Times New Roman"/>
            </a:endParaRPr>
          </a:p>
        </p:txBody>
      </p:sp>
      <p:sp>
        <p:nvSpPr>
          <p:cNvPr id="169" name="Google Shape;169;g3112db6e2ba_0_42"/>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fontScale="77500" lnSpcReduction="20000"/>
          </a:bodyPr>
          <a:lstStyle/>
          <a:p>
            <a:pPr marL="457200" lvl="0" indent="-330469" algn="l" rtl="0">
              <a:spcBef>
                <a:spcPts val="360"/>
              </a:spcBef>
              <a:spcAft>
                <a:spcPts val="0"/>
              </a:spcAft>
              <a:buSzPct val="86250"/>
              <a:buFont typeface="Times New Roman"/>
              <a:buChar char="●"/>
            </a:pPr>
            <a:r>
              <a:rPr lang="en-US">
                <a:latin typeface="Times New Roman"/>
                <a:ea typeface="Times New Roman"/>
                <a:cs typeface="Times New Roman"/>
                <a:sym typeface="Times New Roman"/>
              </a:rPr>
              <a:t>West Fraser has a complex organizational structure. Breakdown of their organizational structure is as follows :</a:t>
            </a:r>
            <a:endParaRPr>
              <a:latin typeface="Times New Roman"/>
              <a:ea typeface="Times New Roman"/>
              <a:cs typeface="Times New Roman"/>
              <a:sym typeface="Times New Roman"/>
            </a:endParaRPr>
          </a:p>
          <a:p>
            <a:pPr marL="914400" lvl="0" indent="0" algn="l" rtl="0">
              <a:spcBef>
                <a:spcPts val="600"/>
              </a:spcBef>
              <a:spcAft>
                <a:spcPts val="0"/>
              </a:spcAft>
              <a:buNone/>
            </a:pPr>
            <a:endParaRPr>
              <a:latin typeface="Times New Roman"/>
              <a:ea typeface="Times New Roman"/>
              <a:cs typeface="Times New Roman"/>
              <a:sym typeface="Times New Roman"/>
            </a:endParaRPr>
          </a:p>
          <a:p>
            <a:pPr marL="457200" lvl="0" indent="-330469" algn="l" rtl="0">
              <a:spcBef>
                <a:spcPts val="600"/>
              </a:spcBef>
              <a:spcAft>
                <a:spcPts val="0"/>
              </a:spcAft>
              <a:buSzPct val="86250"/>
              <a:buAutoNum type="arabicPeriod"/>
            </a:pPr>
            <a:r>
              <a:rPr lang="en-US" b="1">
                <a:solidFill>
                  <a:srgbClr val="274E13"/>
                </a:solidFill>
                <a:latin typeface="Times New Roman"/>
                <a:ea typeface="Times New Roman"/>
                <a:cs typeface="Times New Roman"/>
                <a:sym typeface="Times New Roman"/>
              </a:rPr>
              <a:t>Board of directors : </a:t>
            </a:r>
            <a:r>
              <a:rPr lang="en-US">
                <a:latin typeface="Times New Roman"/>
                <a:ea typeface="Times New Roman"/>
                <a:cs typeface="Times New Roman"/>
                <a:sym typeface="Times New Roman"/>
              </a:rPr>
              <a:t>They hold control over major decisions within the company.</a:t>
            </a:r>
            <a:endParaRPr>
              <a:latin typeface="Times New Roman"/>
              <a:ea typeface="Times New Roman"/>
              <a:cs typeface="Times New Roman"/>
              <a:sym typeface="Times New Roman"/>
            </a:endParaRPr>
          </a:p>
          <a:p>
            <a:pPr marL="1371600" lvl="0" indent="0" algn="l" rtl="0">
              <a:spcBef>
                <a:spcPts val="600"/>
              </a:spcBef>
              <a:spcAft>
                <a:spcPts val="0"/>
              </a:spcAft>
              <a:buNone/>
            </a:pPr>
            <a:endParaRPr>
              <a:latin typeface="Times New Roman"/>
              <a:ea typeface="Times New Roman"/>
              <a:cs typeface="Times New Roman"/>
              <a:sym typeface="Times New Roman"/>
            </a:endParaRPr>
          </a:p>
          <a:p>
            <a:pPr marL="457200" lvl="0" indent="-330469" algn="l" rtl="0">
              <a:spcBef>
                <a:spcPts val="600"/>
              </a:spcBef>
              <a:spcAft>
                <a:spcPts val="0"/>
              </a:spcAft>
              <a:buSzPct val="86250"/>
              <a:buAutoNum type="arabicPeriod"/>
            </a:pPr>
            <a:r>
              <a:rPr lang="en-US" b="1">
                <a:solidFill>
                  <a:srgbClr val="274E13"/>
                </a:solidFill>
                <a:latin typeface="Times New Roman"/>
                <a:ea typeface="Times New Roman"/>
                <a:cs typeface="Times New Roman"/>
                <a:sym typeface="Times New Roman"/>
              </a:rPr>
              <a:t>Executive team :</a:t>
            </a:r>
            <a:r>
              <a:rPr lang="en-US" b="1">
                <a:latin typeface="Times New Roman"/>
                <a:ea typeface="Times New Roman"/>
                <a:cs typeface="Times New Roman"/>
                <a:sym typeface="Times New Roman"/>
              </a:rPr>
              <a:t> </a:t>
            </a:r>
            <a:r>
              <a:rPr lang="en-US">
                <a:latin typeface="Times New Roman"/>
                <a:ea typeface="Times New Roman"/>
                <a:cs typeface="Times New Roman"/>
                <a:sym typeface="Times New Roman"/>
              </a:rPr>
              <a:t>Executive team is lead by Chief Executive officer and it consist of CFO , COO and CMO , who are leaders of their respective teams.</a:t>
            </a:r>
            <a:endParaRPr>
              <a:latin typeface="Times New Roman"/>
              <a:ea typeface="Times New Roman"/>
              <a:cs typeface="Times New Roman"/>
              <a:sym typeface="Times New Roman"/>
            </a:endParaRPr>
          </a:p>
          <a:p>
            <a:pPr marL="0" lvl="0" indent="0" algn="l" rtl="0">
              <a:spcBef>
                <a:spcPts val="600"/>
              </a:spcBef>
              <a:spcAft>
                <a:spcPts val="0"/>
              </a:spcAft>
              <a:buNone/>
            </a:pPr>
            <a:endParaRPr>
              <a:latin typeface="Times New Roman"/>
              <a:ea typeface="Times New Roman"/>
              <a:cs typeface="Times New Roman"/>
              <a:sym typeface="Times New Roman"/>
            </a:endParaRPr>
          </a:p>
          <a:p>
            <a:pPr marL="457200" lvl="0" indent="-330469" algn="l" rtl="0">
              <a:spcBef>
                <a:spcPts val="600"/>
              </a:spcBef>
              <a:spcAft>
                <a:spcPts val="0"/>
              </a:spcAft>
              <a:buSzPct val="86250"/>
              <a:buAutoNum type="arabicPeriod"/>
            </a:pPr>
            <a:r>
              <a:rPr lang="en-US" b="1">
                <a:solidFill>
                  <a:srgbClr val="274E13"/>
                </a:solidFill>
                <a:latin typeface="Times New Roman"/>
                <a:ea typeface="Times New Roman"/>
                <a:cs typeface="Times New Roman"/>
                <a:sym typeface="Times New Roman"/>
              </a:rPr>
              <a:t>Business Units :</a:t>
            </a:r>
            <a:r>
              <a:rPr lang="en-US" b="1">
                <a:latin typeface="Times New Roman"/>
                <a:ea typeface="Times New Roman"/>
                <a:cs typeface="Times New Roman"/>
                <a:sym typeface="Times New Roman"/>
              </a:rPr>
              <a:t> </a:t>
            </a:r>
            <a:r>
              <a:rPr lang="en-US">
                <a:latin typeface="Times New Roman"/>
                <a:ea typeface="Times New Roman"/>
                <a:cs typeface="Times New Roman"/>
                <a:sym typeface="Times New Roman"/>
              </a:rPr>
              <a:t>West Fraser specializes in multiple products like lumber, pulp and they have a different units that is responsible for the production and sales of that product. </a:t>
            </a:r>
            <a:endParaRPr>
              <a:latin typeface="Times New Roman"/>
              <a:ea typeface="Times New Roman"/>
              <a:cs typeface="Times New Roman"/>
              <a:sym typeface="Times New Roman"/>
            </a:endParaRPr>
          </a:p>
          <a:p>
            <a:pPr marL="0" lvl="0" indent="0" algn="l" rtl="0">
              <a:spcBef>
                <a:spcPts val="600"/>
              </a:spcBef>
              <a:spcAft>
                <a:spcPts val="600"/>
              </a:spcAft>
              <a:buNone/>
            </a:pPr>
            <a:endParaRPr>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31ab7a3d581_0_0"/>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Company Outlook</a:t>
            </a:r>
            <a:endParaRPr b="1">
              <a:solidFill>
                <a:srgbClr val="274E13"/>
              </a:solidFill>
              <a:latin typeface="Times New Roman"/>
              <a:ea typeface="Times New Roman"/>
              <a:cs typeface="Times New Roman"/>
              <a:sym typeface="Times New Roman"/>
            </a:endParaRPr>
          </a:p>
        </p:txBody>
      </p:sp>
      <p:sp>
        <p:nvSpPr>
          <p:cNvPr id="381" name="Google Shape;381;g31ab7a3d581_0_0"/>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a:p>
            <a:pPr marL="0" lvl="0" indent="0" algn="l" rtl="0">
              <a:spcBef>
                <a:spcPts val="600"/>
              </a:spcBef>
              <a:spcAft>
                <a:spcPts val="600"/>
              </a:spcAft>
              <a:buNone/>
            </a:pPr>
            <a:r>
              <a:rPr lang="en-US">
                <a:latin typeface="Times New Roman"/>
                <a:ea typeface="Times New Roman"/>
                <a:cs typeface="Times New Roman"/>
                <a:sym typeface="Times New Roman"/>
              </a:rPr>
              <a:t>Analysts maintain a positive outlook on West Fraser's stock. The average 12-month price target is approximately $111.60, with estimates ranging from $100.00 to $120.00. This suggests a potential upside of about 13.94% from the current stock price. The consensus rating among analysts is a "Buy."</a:t>
            </a:r>
            <a:endParaRPr>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112db6e2ba_0_48"/>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Critical Issues faced by West Fraser</a:t>
            </a:r>
            <a:endParaRPr b="1">
              <a:solidFill>
                <a:srgbClr val="274E13"/>
              </a:solidFill>
              <a:latin typeface="Times New Roman"/>
              <a:ea typeface="Times New Roman"/>
              <a:cs typeface="Times New Roman"/>
              <a:sym typeface="Times New Roman"/>
            </a:endParaRPr>
          </a:p>
        </p:txBody>
      </p:sp>
      <p:sp>
        <p:nvSpPr>
          <p:cNvPr id="388" name="Google Shape;388;g3112db6e2ba_0_48"/>
          <p:cNvSpPr txBox="1">
            <a:spLocks noGrp="1"/>
          </p:cNvSpPr>
          <p:nvPr>
            <p:ph type="body" idx="1"/>
          </p:nvPr>
        </p:nvSpPr>
        <p:spPr>
          <a:xfrm>
            <a:off x="1295400" y="2460600"/>
            <a:ext cx="9601200" cy="3476100"/>
          </a:xfrm>
          <a:prstGeom prst="rect">
            <a:avLst/>
          </a:prstGeom>
        </p:spPr>
        <p:txBody>
          <a:bodyPr spcFirstLastPara="1" wrap="square" lIns="91425" tIns="45700" rIns="91425" bIns="45700" anchor="t" anchorCtr="0">
            <a:normAutofit fontScale="85000"/>
          </a:bodyPr>
          <a:lstStyle/>
          <a:p>
            <a:pPr marL="457200" lvl="0" indent="-340328" algn="l" rtl="0">
              <a:spcBef>
                <a:spcPts val="360"/>
              </a:spcBef>
              <a:spcAft>
                <a:spcPts val="0"/>
              </a:spcAft>
              <a:buSzPct val="86250"/>
              <a:buFont typeface="Times New Roman"/>
              <a:buChar char="●"/>
            </a:pPr>
            <a:r>
              <a:rPr lang="en-US">
                <a:latin typeface="Times New Roman"/>
                <a:ea typeface="Times New Roman"/>
                <a:cs typeface="Times New Roman"/>
                <a:sym typeface="Times New Roman"/>
              </a:rPr>
              <a:t>Forest fires during warm weather can put a strain on the timber harvesting which can affect the inventory, which makes it hard to meet the consumer needs.</a:t>
            </a:r>
            <a:endParaRPr>
              <a:latin typeface="Times New Roman"/>
              <a:ea typeface="Times New Roman"/>
              <a:cs typeface="Times New Roman"/>
              <a:sym typeface="Times New Roman"/>
            </a:endParaRPr>
          </a:p>
          <a:p>
            <a:pPr marL="457200" lvl="0" indent="0" algn="l" rtl="0">
              <a:spcBef>
                <a:spcPts val="600"/>
              </a:spcBef>
              <a:spcAft>
                <a:spcPts val="0"/>
              </a:spcAft>
              <a:buNone/>
            </a:pPr>
            <a:endParaRPr>
              <a:latin typeface="Times New Roman"/>
              <a:ea typeface="Times New Roman"/>
              <a:cs typeface="Times New Roman"/>
              <a:sym typeface="Times New Roman"/>
            </a:endParaRPr>
          </a:p>
          <a:p>
            <a:pPr marL="457200" lvl="0" indent="-340328" algn="l" rtl="0">
              <a:spcBef>
                <a:spcPts val="600"/>
              </a:spcBef>
              <a:spcAft>
                <a:spcPts val="0"/>
              </a:spcAft>
              <a:buSzPct val="86250"/>
              <a:buFont typeface="Times New Roman"/>
              <a:buChar char="●"/>
            </a:pPr>
            <a:r>
              <a:rPr lang="en-US">
                <a:latin typeface="Times New Roman"/>
                <a:ea typeface="Times New Roman"/>
                <a:cs typeface="Times New Roman"/>
                <a:sym typeface="Times New Roman"/>
              </a:rPr>
              <a:t>Hike in the interest rates can put an impact on the housing affordability, which can reduce the demand for the west fraser’s products. </a:t>
            </a:r>
            <a:endParaRPr>
              <a:latin typeface="Times New Roman"/>
              <a:ea typeface="Times New Roman"/>
              <a:cs typeface="Times New Roman"/>
              <a:sym typeface="Times New Roman"/>
            </a:endParaRPr>
          </a:p>
          <a:p>
            <a:pPr marL="457200" lvl="0" indent="0" algn="l" rtl="0">
              <a:spcBef>
                <a:spcPts val="600"/>
              </a:spcBef>
              <a:spcAft>
                <a:spcPts val="0"/>
              </a:spcAft>
              <a:buNone/>
            </a:pPr>
            <a:endParaRPr>
              <a:latin typeface="Times New Roman"/>
              <a:ea typeface="Times New Roman"/>
              <a:cs typeface="Times New Roman"/>
              <a:sym typeface="Times New Roman"/>
            </a:endParaRPr>
          </a:p>
          <a:p>
            <a:pPr marL="457200" lvl="0" indent="-340328" algn="l" rtl="0">
              <a:spcBef>
                <a:spcPts val="600"/>
              </a:spcBef>
              <a:spcAft>
                <a:spcPts val="0"/>
              </a:spcAft>
              <a:buSzPct val="86250"/>
              <a:buFont typeface="Times New Roman"/>
              <a:buChar char="●"/>
            </a:pPr>
            <a:r>
              <a:rPr lang="en-US">
                <a:latin typeface="Times New Roman"/>
                <a:ea typeface="Times New Roman"/>
                <a:cs typeface="Times New Roman"/>
                <a:sym typeface="Times New Roman"/>
              </a:rPr>
              <a:t>Tariffs imposed by USMCA affecting the bottom line.</a:t>
            </a:r>
            <a:endParaRPr>
              <a:latin typeface="Times New Roman"/>
              <a:ea typeface="Times New Roman"/>
              <a:cs typeface="Times New Roman"/>
              <a:sym typeface="Times New Roman"/>
            </a:endParaRPr>
          </a:p>
          <a:p>
            <a:pPr marL="457200" lvl="0" indent="0" algn="l" rtl="0">
              <a:spcBef>
                <a:spcPts val="600"/>
              </a:spcBef>
              <a:spcAft>
                <a:spcPts val="0"/>
              </a:spcAft>
              <a:buNone/>
            </a:pPr>
            <a:endParaRPr>
              <a:latin typeface="Times New Roman"/>
              <a:ea typeface="Times New Roman"/>
              <a:cs typeface="Times New Roman"/>
              <a:sym typeface="Times New Roman"/>
            </a:endParaRPr>
          </a:p>
          <a:p>
            <a:pPr marL="457200" lvl="0" indent="-340328" algn="l" rtl="0">
              <a:spcBef>
                <a:spcPts val="600"/>
              </a:spcBef>
              <a:spcAft>
                <a:spcPts val="0"/>
              </a:spcAft>
              <a:buSzPct val="86250"/>
              <a:buFont typeface="Times New Roman"/>
              <a:buChar char="●"/>
            </a:pPr>
            <a:r>
              <a:rPr lang="en-US">
                <a:latin typeface="Times New Roman"/>
                <a:ea typeface="Times New Roman"/>
                <a:cs typeface="Times New Roman"/>
                <a:sym typeface="Times New Roman"/>
              </a:rPr>
              <a:t>Labor issues regarding lack of wood during the winter time results in clear cutting</a:t>
            </a:r>
            <a:endParaRPr>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3112db6e2ba_0_26"/>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Future Strategies to avoid the Implications</a:t>
            </a:r>
            <a:endParaRPr b="1">
              <a:solidFill>
                <a:srgbClr val="274E13"/>
              </a:solidFill>
              <a:latin typeface="Times New Roman"/>
              <a:ea typeface="Times New Roman"/>
              <a:cs typeface="Times New Roman"/>
              <a:sym typeface="Times New Roman"/>
            </a:endParaRPr>
          </a:p>
        </p:txBody>
      </p:sp>
      <p:sp>
        <p:nvSpPr>
          <p:cNvPr id="395" name="Google Shape;395;g3112db6e2ba_0_26"/>
          <p:cNvSpPr txBox="1">
            <a:spLocks noGrp="1"/>
          </p:cNvSpPr>
          <p:nvPr>
            <p:ph type="body" idx="1"/>
          </p:nvPr>
        </p:nvSpPr>
        <p:spPr>
          <a:xfrm>
            <a:off x="1295401" y="2556932"/>
            <a:ext cx="9601200" cy="3318900"/>
          </a:xfrm>
          <a:prstGeom prst="rect">
            <a:avLst/>
          </a:prstGeom>
        </p:spPr>
        <p:txBody>
          <a:bodyPr spcFirstLastPara="1" wrap="square" lIns="91425" tIns="45700" rIns="91425" bIns="45700" anchor="t" anchorCtr="0">
            <a:normAutofit/>
          </a:bodyPr>
          <a:lstStyle/>
          <a:p>
            <a:pPr marL="457200" lvl="0" indent="-400050" algn="l" rtl="0">
              <a:spcBef>
                <a:spcPts val="360"/>
              </a:spcBef>
              <a:spcAft>
                <a:spcPts val="0"/>
              </a:spcAft>
              <a:buSzPts val="2700"/>
              <a:buFont typeface="Times New Roman"/>
              <a:buChar char="●"/>
            </a:pPr>
            <a:r>
              <a:rPr lang="en-US" sz="2700">
                <a:latin typeface="Times New Roman"/>
                <a:ea typeface="Times New Roman"/>
                <a:cs typeface="Times New Roman"/>
                <a:sym typeface="Times New Roman"/>
              </a:rPr>
              <a:t>Political support for parties interested in negotiating for better laws and policies regarding lumber</a:t>
            </a:r>
            <a:endParaRPr sz="2700">
              <a:latin typeface="Times New Roman"/>
              <a:ea typeface="Times New Roman"/>
              <a:cs typeface="Times New Roman"/>
              <a:sym typeface="Times New Roman"/>
            </a:endParaRPr>
          </a:p>
          <a:p>
            <a:pPr marL="0" lvl="0" indent="0" algn="l" rtl="0">
              <a:spcBef>
                <a:spcPts val="600"/>
              </a:spcBef>
              <a:spcAft>
                <a:spcPts val="0"/>
              </a:spcAft>
              <a:buNone/>
            </a:pPr>
            <a:endParaRPr sz="2700">
              <a:latin typeface="Times New Roman"/>
              <a:ea typeface="Times New Roman"/>
              <a:cs typeface="Times New Roman"/>
              <a:sym typeface="Times New Roman"/>
            </a:endParaRPr>
          </a:p>
          <a:p>
            <a:pPr marL="457200" lvl="0" indent="-400050" algn="l" rtl="0">
              <a:spcBef>
                <a:spcPts val="600"/>
              </a:spcBef>
              <a:spcAft>
                <a:spcPts val="0"/>
              </a:spcAft>
              <a:buSzPts val="2700"/>
              <a:buFont typeface="Times New Roman"/>
              <a:buChar char="●"/>
            </a:pPr>
            <a:r>
              <a:rPr lang="en-US" sz="2700">
                <a:latin typeface="Times New Roman"/>
                <a:ea typeface="Times New Roman"/>
                <a:cs typeface="Times New Roman"/>
                <a:sym typeface="Times New Roman"/>
              </a:rPr>
              <a:t>Company should adopt practices to reduce greenhouse gas emissions which in turn will impact the forest life , which will directly  increase the logging activity. </a:t>
            </a:r>
            <a:endParaRPr sz="2700">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31ab7a3d581_1_20"/>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Recommendation to the investors</a:t>
            </a:r>
            <a:endParaRPr b="1">
              <a:solidFill>
                <a:srgbClr val="274E13"/>
              </a:solidFill>
              <a:latin typeface="Times New Roman"/>
              <a:ea typeface="Times New Roman"/>
              <a:cs typeface="Times New Roman"/>
              <a:sym typeface="Times New Roman"/>
            </a:endParaRPr>
          </a:p>
        </p:txBody>
      </p:sp>
      <p:sp>
        <p:nvSpPr>
          <p:cNvPr id="402" name="Google Shape;402;g31ab7a3d581_1_20"/>
          <p:cNvSpPr txBox="1">
            <a:spLocks noGrp="1"/>
          </p:cNvSpPr>
          <p:nvPr>
            <p:ph type="body" idx="1"/>
          </p:nvPr>
        </p:nvSpPr>
        <p:spPr>
          <a:xfrm>
            <a:off x="1295400" y="2470300"/>
            <a:ext cx="9726900" cy="3717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500">
                <a:latin typeface="Times New Roman"/>
                <a:ea typeface="Times New Roman"/>
                <a:cs typeface="Times New Roman"/>
                <a:sym typeface="Times New Roman"/>
              </a:rPr>
              <a:t>Based on the west fraser’s financial performance and market conditions an optimistic but cautious approach might be the best option for the investors. Our recommendation will be to hold and wait. </a:t>
            </a:r>
            <a:endParaRPr sz="1500">
              <a:latin typeface="Times New Roman"/>
              <a:ea typeface="Times New Roman"/>
              <a:cs typeface="Times New Roman"/>
              <a:sym typeface="Times New Roman"/>
            </a:endParaRPr>
          </a:p>
          <a:p>
            <a:pPr marL="0" lvl="0" indent="0" algn="l" rtl="0">
              <a:spcBef>
                <a:spcPts val="600"/>
              </a:spcBef>
              <a:spcAft>
                <a:spcPts val="0"/>
              </a:spcAft>
              <a:buNone/>
            </a:pPr>
            <a:endParaRPr sz="1500">
              <a:latin typeface="Times New Roman"/>
              <a:ea typeface="Times New Roman"/>
              <a:cs typeface="Times New Roman"/>
              <a:sym typeface="Times New Roman"/>
            </a:endParaRPr>
          </a:p>
          <a:p>
            <a:pPr marL="457200" lvl="0" indent="-323850" algn="l" rtl="0">
              <a:spcBef>
                <a:spcPts val="600"/>
              </a:spcBef>
              <a:spcAft>
                <a:spcPts val="0"/>
              </a:spcAft>
              <a:buSzPts val="1500"/>
              <a:buChar char="•"/>
            </a:pPr>
            <a:r>
              <a:rPr lang="en-US" sz="1500" b="1">
                <a:solidFill>
                  <a:srgbClr val="274E13"/>
                </a:solidFill>
                <a:latin typeface="Times New Roman"/>
                <a:ea typeface="Times New Roman"/>
                <a:cs typeface="Times New Roman"/>
                <a:sym typeface="Times New Roman"/>
              </a:rPr>
              <a:t>Short Term Considerations :</a:t>
            </a:r>
            <a:r>
              <a:rPr lang="en-US" sz="1500">
                <a:latin typeface="Times New Roman"/>
                <a:ea typeface="Times New Roman"/>
                <a:cs typeface="Times New Roman"/>
                <a:sym typeface="Times New Roman"/>
              </a:rPr>
              <a:t>  The lumber market is inherently periodic and the recent fluctuations in the lumber prices have impacted the profitability. These short term fluctuations might continue to impact its stock price in the future.</a:t>
            </a:r>
            <a:endParaRPr sz="1500">
              <a:latin typeface="Times New Roman"/>
              <a:ea typeface="Times New Roman"/>
              <a:cs typeface="Times New Roman"/>
              <a:sym typeface="Times New Roman"/>
            </a:endParaRPr>
          </a:p>
          <a:p>
            <a:pPr marL="457200" lvl="0" indent="0" algn="l" rtl="0">
              <a:spcBef>
                <a:spcPts val="600"/>
              </a:spcBef>
              <a:spcAft>
                <a:spcPts val="0"/>
              </a:spcAft>
              <a:buNone/>
            </a:pPr>
            <a:r>
              <a:rPr lang="en-US" sz="1500">
                <a:latin typeface="Times New Roman"/>
                <a:ea typeface="Times New Roman"/>
                <a:cs typeface="Times New Roman"/>
                <a:sym typeface="Times New Roman"/>
              </a:rPr>
              <a:t> </a:t>
            </a:r>
            <a:endParaRPr sz="1500">
              <a:latin typeface="Times New Roman"/>
              <a:ea typeface="Times New Roman"/>
              <a:cs typeface="Times New Roman"/>
              <a:sym typeface="Times New Roman"/>
            </a:endParaRPr>
          </a:p>
          <a:p>
            <a:pPr marL="457200" lvl="0" indent="-323850" algn="l" rtl="0">
              <a:spcBef>
                <a:spcPts val="600"/>
              </a:spcBef>
              <a:spcAft>
                <a:spcPts val="0"/>
              </a:spcAft>
              <a:buSzPts val="1500"/>
              <a:buChar char="•"/>
            </a:pPr>
            <a:r>
              <a:rPr lang="en-US" sz="1500" b="1">
                <a:solidFill>
                  <a:srgbClr val="274E13"/>
                </a:solidFill>
                <a:latin typeface="Times New Roman"/>
                <a:ea typeface="Times New Roman"/>
                <a:cs typeface="Times New Roman"/>
                <a:sym typeface="Times New Roman"/>
              </a:rPr>
              <a:t>Long Term Considerations : </a:t>
            </a:r>
            <a:r>
              <a:rPr lang="en-US" sz="1500">
                <a:latin typeface="Times New Roman"/>
                <a:ea typeface="Times New Roman"/>
                <a:cs typeface="Times New Roman"/>
                <a:sym typeface="Times New Roman"/>
              </a:rPr>
              <a:t>West fraser is a well established company in the market. They have diverse  product portfolio and Strong balance sheet. They also have a long history of consistent dividend payments to its investors , which could be attractive income potential for the long term investors. </a:t>
            </a:r>
            <a:endParaRPr sz="1500">
              <a:latin typeface="Times New Roman"/>
              <a:ea typeface="Times New Roman"/>
              <a:cs typeface="Times New Roman"/>
              <a:sym typeface="Times New Roman"/>
            </a:endParaRPr>
          </a:p>
          <a:p>
            <a:pPr marL="0" lvl="0" indent="0" algn="l" rtl="0">
              <a:spcBef>
                <a:spcPts val="600"/>
              </a:spcBef>
              <a:spcAft>
                <a:spcPts val="0"/>
              </a:spcAft>
              <a:buNone/>
            </a:pPr>
            <a:endParaRPr sz="1500">
              <a:latin typeface="Times New Roman"/>
              <a:ea typeface="Times New Roman"/>
              <a:cs typeface="Times New Roman"/>
              <a:sym typeface="Times New Roman"/>
            </a:endParaRPr>
          </a:p>
          <a:p>
            <a:pPr marL="0" lvl="0" indent="0" algn="l" rtl="0">
              <a:spcBef>
                <a:spcPts val="600"/>
              </a:spcBef>
              <a:spcAft>
                <a:spcPts val="600"/>
              </a:spcAft>
              <a:buNone/>
            </a:pPr>
            <a:r>
              <a:rPr lang="en-US" sz="1500">
                <a:latin typeface="Times New Roman"/>
                <a:ea typeface="Times New Roman"/>
                <a:cs typeface="Times New Roman"/>
                <a:sym typeface="Times New Roman"/>
              </a:rPr>
              <a:t>Investors should always closely monitor the commodity prices in the market as well as the economic conditions. If they see that market condition of the company is improving and company is displaying strong financial performance then they should buy more equity. Overall a cautious approach is very important. </a:t>
            </a:r>
            <a:endParaRPr sz="1500">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31ab7a3d581_0_6"/>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References </a:t>
            </a:r>
            <a:endParaRPr b="1">
              <a:solidFill>
                <a:srgbClr val="274E13"/>
              </a:solidFill>
              <a:latin typeface="Times New Roman"/>
              <a:ea typeface="Times New Roman"/>
              <a:cs typeface="Times New Roman"/>
              <a:sym typeface="Times New Roman"/>
            </a:endParaRPr>
          </a:p>
        </p:txBody>
      </p:sp>
      <p:sp>
        <p:nvSpPr>
          <p:cNvPr id="409" name="Google Shape;409;g31ab7a3d581_0_6"/>
          <p:cNvSpPr txBox="1">
            <a:spLocks noGrp="1"/>
          </p:cNvSpPr>
          <p:nvPr>
            <p:ph type="body" idx="1"/>
          </p:nvPr>
        </p:nvSpPr>
        <p:spPr>
          <a:xfrm>
            <a:off x="1295400" y="2545174"/>
            <a:ext cx="9703200" cy="3606900"/>
          </a:xfrm>
          <a:prstGeom prst="rect">
            <a:avLst/>
          </a:prstGeom>
        </p:spPr>
        <p:txBody>
          <a:bodyPr spcFirstLastPara="1" wrap="square" lIns="91425" tIns="45700" rIns="91425" bIns="45700" anchor="t" anchorCtr="0">
            <a:noAutofit/>
          </a:bodyPr>
          <a:lstStyle/>
          <a:p>
            <a:pPr marL="457200" lvl="0" indent="-45720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MarketLine Company Profile: West Fraser Timber Co Ltd. (2024). In </a:t>
            </a:r>
            <a:r>
              <a:rPr lang="en-US" sz="1200" i="1">
                <a:solidFill>
                  <a:schemeClr val="dk1"/>
                </a:solidFill>
                <a:latin typeface="Times New Roman"/>
                <a:ea typeface="Times New Roman"/>
                <a:cs typeface="Times New Roman"/>
                <a:sym typeface="Times New Roman"/>
              </a:rPr>
              <a:t>West Fraser Timber Co. Ltd. MarketLine Company Profile</a:t>
            </a:r>
            <a:r>
              <a:rPr lang="en-US" sz="1200">
                <a:solidFill>
                  <a:schemeClr val="dk1"/>
                </a:solidFill>
                <a:latin typeface="Times New Roman"/>
                <a:ea typeface="Times New Roman"/>
                <a:cs typeface="Times New Roman"/>
                <a:sym typeface="Times New Roman"/>
              </a:rPr>
              <a:t> (pp. 1–21).</a:t>
            </a: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MarketLine Company Profile: West Fraser Timber Co. Ltd. (2017). In </a:t>
            </a:r>
            <a:r>
              <a:rPr lang="en-US" sz="1200" i="1">
                <a:solidFill>
                  <a:schemeClr val="dk1"/>
                </a:solidFill>
                <a:latin typeface="Times New Roman"/>
                <a:ea typeface="Times New Roman"/>
                <a:cs typeface="Times New Roman"/>
                <a:sym typeface="Times New Roman"/>
              </a:rPr>
              <a:t>West Fraser Timber Co. Ltd. MarketLine Company Profile</a:t>
            </a:r>
            <a:r>
              <a:rPr lang="en-US" sz="1200">
                <a:solidFill>
                  <a:schemeClr val="dk1"/>
                </a:solidFill>
                <a:latin typeface="Times New Roman"/>
                <a:ea typeface="Times New Roman"/>
                <a:cs typeface="Times New Roman"/>
                <a:sym typeface="Times New Roman"/>
              </a:rPr>
              <a:t> (pp. 1–16).</a:t>
            </a: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MarketLine Company Profile: West Fraser Timber Co. Ltd. (2019). In </a:t>
            </a:r>
            <a:r>
              <a:rPr lang="en-US" sz="1200" i="1">
                <a:solidFill>
                  <a:schemeClr val="dk1"/>
                </a:solidFill>
                <a:latin typeface="Times New Roman"/>
                <a:ea typeface="Times New Roman"/>
                <a:cs typeface="Times New Roman"/>
                <a:sym typeface="Times New Roman"/>
              </a:rPr>
              <a:t>West Fraser Timber Co. Ltd. MarketLine Company Profile</a:t>
            </a:r>
            <a:r>
              <a:rPr lang="en-US" sz="1200">
                <a:solidFill>
                  <a:schemeClr val="dk1"/>
                </a:solidFill>
                <a:latin typeface="Times New Roman"/>
                <a:ea typeface="Times New Roman"/>
                <a:cs typeface="Times New Roman"/>
                <a:sym typeface="Times New Roman"/>
              </a:rPr>
              <a:t> (p. N.PAG). MarketLine, a Progressive Digital Media business.</a:t>
            </a: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MarketLine Company Profile: West Fraser Timber Co Ltd. (2022). In </a:t>
            </a:r>
            <a:r>
              <a:rPr lang="en-US" sz="1200" i="1">
                <a:solidFill>
                  <a:schemeClr val="dk1"/>
                </a:solidFill>
                <a:latin typeface="Times New Roman"/>
                <a:ea typeface="Times New Roman"/>
                <a:cs typeface="Times New Roman"/>
                <a:sym typeface="Times New Roman"/>
              </a:rPr>
              <a:t>West Fraser Timber Co. Ltd. MarketLine Company Profile</a:t>
            </a:r>
            <a:r>
              <a:rPr lang="en-US" sz="1200">
                <a:solidFill>
                  <a:schemeClr val="dk1"/>
                </a:solidFill>
                <a:latin typeface="Times New Roman"/>
                <a:ea typeface="Times New Roman"/>
                <a:cs typeface="Times New Roman"/>
                <a:sym typeface="Times New Roman"/>
              </a:rPr>
              <a:t> (pp. 1–23). </a:t>
            </a:r>
            <a:r>
              <a:rPr lang="en-US" sz="1200" u="sng">
                <a:solidFill>
                  <a:srgbClr val="96607D"/>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https://search.ebscohost.com/login.aspx?direct=true&amp;AuthType=sso&amp;db=bth&amp;AN=160594885&amp;site=bsi-live</a:t>
            </a:r>
            <a:endParaRPr sz="1200" u="sng">
              <a:solidFill>
                <a:srgbClr val="96607D"/>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457200" lvl="0" indent="-457200" algn="l" rtl="0">
              <a:lnSpc>
                <a:spcPct val="218181"/>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360"/>
              </a:spcBef>
              <a:spcAft>
                <a:spcPts val="600"/>
              </a:spcAft>
              <a:buNone/>
            </a:pP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31ab7a3d581_1_6"/>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1100"/>
              <a:buFont typeface="Arial"/>
              <a:buNone/>
            </a:pPr>
            <a:r>
              <a:rPr lang="en-US" b="1">
                <a:solidFill>
                  <a:srgbClr val="274E13"/>
                </a:solidFill>
                <a:latin typeface="Times New Roman"/>
                <a:ea typeface="Times New Roman"/>
                <a:cs typeface="Times New Roman"/>
                <a:sym typeface="Times New Roman"/>
              </a:rPr>
              <a:t>References</a:t>
            </a:r>
            <a:r>
              <a:rPr lang="en-US" b="1">
                <a:solidFill>
                  <a:srgbClr val="274E13"/>
                </a:solidFill>
              </a:rPr>
              <a:t> </a:t>
            </a:r>
            <a:endParaRPr/>
          </a:p>
        </p:txBody>
      </p:sp>
      <p:sp>
        <p:nvSpPr>
          <p:cNvPr id="416" name="Google Shape;416;g31ab7a3d581_1_6"/>
          <p:cNvSpPr txBox="1">
            <a:spLocks noGrp="1"/>
          </p:cNvSpPr>
          <p:nvPr>
            <p:ph type="body" idx="1"/>
          </p:nvPr>
        </p:nvSpPr>
        <p:spPr>
          <a:xfrm>
            <a:off x="1295400" y="2556924"/>
            <a:ext cx="9601200" cy="3685500"/>
          </a:xfrm>
          <a:prstGeom prst="rect">
            <a:avLst/>
          </a:prstGeom>
        </p:spPr>
        <p:txBody>
          <a:bodyPr spcFirstLastPara="1" wrap="square" lIns="91425" tIns="45700" rIns="91425" bIns="45700" anchor="t" anchorCtr="0">
            <a:noAutofit/>
          </a:bodyPr>
          <a:lstStyle/>
          <a:p>
            <a:pPr marL="457200" lvl="0" indent="-45720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Market Beat. (2024, December 1). West Fraser Timber (WFG) Stock Forecast and Price Target 2024. Retrieved from</a:t>
            </a:r>
            <a:r>
              <a:rPr lang="en-US" sz="1200" u="sng">
                <a:solidFill>
                  <a:schemeClr val="dk1"/>
                </a:solidFill>
                <a:latin typeface="Times New Roman"/>
                <a:ea typeface="Times New Roman"/>
                <a:cs typeface="Times New Roman"/>
                <a:sym typeface="Times New Roman"/>
              </a:rPr>
              <a:t> </a:t>
            </a:r>
            <a:r>
              <a:rPr lang="en-US" sz="1200" u="sng">
                <a:solidFill>
                  <a:srgbClr val="96607D"/>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https://www.marketbeat.com/stocks/NYSE/WFG/forecast/</a:t>
            </a:r>
            <a:endParaRPr sz="1200" u="sng">
              <a:solidFill>
                <a:srgbClr val="96607D"/>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PR Newswire. (2024, October 23). West Fraser Announces Third Quarter 2024 Results. </a:t>
            </a:r>
            <a:r>
              <a:rPr lang="en-US" sz="1200" i="1">
                <a:solidFill>
                  <a:schemeClr val="dk1"/>
                </a:solidFill>
                <a:latin typeface="Times New Roman"/>
                <a:ea typeface="Times New Roman"/>
                <a:cs typeface="Times New Roman"/>
                <a:sym typeface="Times New Roman"/>
              </a:rPr>
              <a:t>PR Newswire US</a:t>
            </a:r>
            <a:r>
              <a:rPr lang="en-US"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PR Newswire. (2024, May 31). West Fraser Releases 2023 Sustainability Report. </a:t>
            </a:r>
            <a:r>
              <a:rPr lang="en-US" sz="1200" i="1">
                <a:solidFill>
                  <a:schemeClr val="dk1"/>
                </a:solidFill>
                <a:latin typeface="Times New Roman"/>
                <a:ea typeface="Times New Roman"/>
                <a:cs typeface="Times New Roman"/>
                <a:sym typeface="Times New Roman"/>
              </a:rPr>
              <a:t>PR Newswire US</a:t>
            </a:r>
            <a:r>
              <a:rPr lang="en-US"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West Fraser Timber Company Ltd. (2024). In </a:t>
            </a:r>
            <a:r>
              <a:rPr lang="en-US" sz="1200" i="1">
                <a:solidFill>
                  <a:schemeClr val="dk1"/>
                </a:solidFill>
                <a:latin typeface="Times New Roman"/>
                <a:ea typeface="Times New Roman"/>
                <a:cs typeface="Times New Roman"/>
                <a:sym typeface="Times New Roman"/>
              </a:rPr>
              <a:t>Global Markets Direct SWOT Reports</a:t>
            </a:r>
            <a:r>
              <a:rPr lang="en-US" sz="1200">
                <a:solidFill>
                  <a:schemeClr val="dk1"/>
                </a:solidFill>
                <a:latin typeface="Times New Roman"/>
                <a:ea typeface="Times New Roman"/>
                <a:cs typeface="Times New Roman"/>
                <a:sym typeface="Times New Roman"/>
              </a:rPr>
              <a:t>. GlobalData Ltd. </a:t>
            </a:r>
            <a:r>
              <a:rPr lang="en-US" sz="1200" u="sng">
                <a:solidFill>
                  <a:srgbClr val="96607D"/>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https://link.gale.com/apps/doc/ZMNYHQ651655862/GBIB?u=abbo55004&amp;sid=bookmark-GBIB&amp;xid=0c561bcf</a:t>
            </a:r>
            <a:endParaRPr sz="1200" u="sng">
              <a:solidFill>
                <a:srgbClr val="96607D"/>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Clr>
                <a:schemeClr val="dk1"/>
              </a:buClr>
              <a:buSzPts val="1100"/>
              <a:buFont typeface="Arial"/>
              <a:buNone/>
            </a:pPr>
            <a:r>
              <a:rPr lang="en-US" sz="1200" u="sng">
                <a:solidFill>
                  <a:srgbClr val="467886"/>
                </a:solidFill>
                <a:latin typeface="Times New Roman"/>
                <a:ea typeface="Times New Roman"/>
                <a:cs typeface="Times New Roman"/>
                <a:sym typeface="Times New Roman"/>
              </a:rPr>
              <a:t> </a:t>
            </a:r>
            <a:endParaRPr sz="1200" u="sng">
              <a:solidFill>
                <a:srgbClr val="467886"/>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360"/>
              </a:spcBef>
              <a:spcAft>
                <a:spcPts val="600"/>
              </a:spcAft>
              <a:buNone/>
            </a:pPr>
            <a:endParaRPr sz="1200">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31ab7a3d581_1_12"/>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1100"/>
              <a:buFont typeface="Arial"/>
              <a:buNone/>
            </a:pPr>
            <a:r>
              <a:rPr lang="en-US" b="1">
                <a:solidFill>
                  <a:srgbClr val="274E13"/>
                </a:solidFill>
                <a:latin typeface="Times New Roman"/>
                <a:ea typeface="Times New Roman"/>
                <a:cs typeface="Times New Roman"/>
                <a:sym typeface="Times New Roman"/>
              </a:rPr>
              <a:t>References</a:t>
            </a:r>
            <a:r>
              <a:rPr lang="en-US" b="1">
                <a:solidFill>
                  <a:srgbClr val="274E13"/>
                </a:solidFill>
              </a:rPr>
              <a:t> </a:t>
            </a:r>
            <a:endParaRPr/>
          </a:p>
        </p:txBody>
      </p:sp>
      <p:sp>
        <p:nvSpPr>
          <p:cNvPr id="423" name="Google Shape;423;g31ab7a3d581_1_12"/>
          <p:cNvSpPr txBox="1">
            <a:spLocks noGrp="1"/>
          </p:cNvSpPr>
          <p:nvPr>
            <p:ph type="body" idx="1"/>
          </p:nvPr>
        </p:nvSpPr>
        <p:spPr>
          <a:xfrm>
            <a:off x="1295400" y="2493825"/>
            <a:ext cx="9601200" cy="3381900"/>
          </a:xfrm>
          <a:prstGeom prst="rect">
            <a:avLst/>
          </a:prstGeom>
        </p:spPr>
        <p:txBody>
          <a:bodyPr spcFirstLastPara="1" wrap="square" lIns="91425" tIns="45700" rIns="91425" bIns="45700" anchor="t" anchorCtr="0">
            <a:normAutofit/>
          </a:bodyPr>
          <a:lstStyle/>
          <a:p>
            <a:pPr marL="457200" lvl="0" indent="-45720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West Fraser Timber Co Ltd Annual Shareholders Meeting - Final. (n.d.). </a:t>
            </a:r>
            <a:r>
              <a:rPr lang="en-US" sz="1200" i="1">
                <a:solidFill>
                  <a:schemeClr val="dk1"/>
                </a:solidFill>
                <a:latin typeface="Times New Roman"/>
                <a:ea typeface="Times New Roman"/>
                <a:cs typeface="Times New Roman"/>
                <a:sym typeface="Times New Roman"/>
              </a:rPr>
              <a:t>Fair Disclosure Wire (Quarterly Earnings Reports)</a:t>
            </a:r>
            <a:r>
              <a:rPr lang="en-US"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West Fraser. (2024, December 1). Growth Strategy. </a:t>
            </a:r>
            <a:r>
              <a:rPr lang="en-US" sz="1200" u="sng">
                <a:solidFill>
                  <a:schemeClr val="hlink"/>
                </a:solidFill>
                <a:latin typeface="Times New Roman"/>
                <a:ea typeface="Times New Roman"/>
                <a:cs typeface="Times New Roman"/>
                <a:sym typeface="Times New Roman"/>
                <a:hlinkClick r:id="rId3"/>
              </a:rPr>
              <a:t>https://www.westfraser.com/company/our-opportunity/growth-strategy</a:t>
            </a: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r>
              <a:rPr lang="en-US" sz="1200">
                <a:solidFill>
                  <a:schemeClr val="dk1"/>
                </a:solidFill>
                <a:latin typeface="Times New Roman"/>
                <a:ea typeface="Times New Roman"/>
                <a:cs typeface="Times New Roman"/>
                <a:sym typeface="Times New Roman"/>
              </a:rPr>
              <a:t>Q3 2024 Canfor Corp and Canfor Pulp Products Inc Earnings Call - Final. (n.d.). </a:t>
            </a:r>
            <a:r>
              <a:rPr lang="en-US" sz="1200" i="1">
                <a:solidFill>
                  <a:schemeClr val="dk1"/>
                </a:solidFill>
                <a:latin typeface="Times New Roman"/>
                <a:ea typeface="Times New Roman"/>
                <a:cs typeface="Times New Roman"/>
                <a:sym typeface="Times New Roman"/>
              </a:rPr>
              <a:t>Fair Disclosure Wire (Quarterly Earnings Reports)</a:t>
            </a:r>
            <a:r>
              <a:rPr lang="en-US" sz="1200">
                <a:solidFill>
                  <a:schemeClr val="dk1"/>
                </a:solidFill>
                <a:latin typeface="Times New Roman"/>
                <a:ea typeface="Times New Roman"/>
                <a:cs typeface="Times New Roman"/>
                <a:sym typeface="Times New Roman"/>
              </a:rPr>
              <a:t>.</a:t>
            </a: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457200" lvl="0" indent="-457200" algn="l" rtl="0">
              <a:lnSpc>
                <a:spcPct val="200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360"/>
              </a:spcBef>
              <a:spcAft>
                <a:spcPts val="6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EBEBEB"/>
            </a:gs>
          </a:gsLst>
          <a:lin ang="5400012" scaled="0"/>
        </a:gradFill>
        <a:effectLst/>
      </p:bgPr>
    </p:bg>
    <p:spTree>
      <p:nvGrpSpPr>
        <p:cNvPr id="1" name="Shape 173"/>
        <p:cNvGrpSpPr/>
        <p:nvPr/>
      </p:nvGrpSpPr>
      <p:grpSpPr>
        <a:xfrm>
          <a:off x="0" y="0"/>
          <a:ext cx="0" cy="0"/>
          <a:chOff x="0" y="0"/>
          <a:chExt cx="0" cy="0"/>
        </a:xfrm>
      </p:grpSpPr>
      <p:sp>
        <p:nvSpPr>
          <p:cNvPr id="174" name="Google Shape;174;p4"/>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aramond"/>
              <a:buNone/>
            </a:pPr>
            <a:endParaRPr sz="1800" b="0" i="0" u="none" strike="noStrike" cap="none">
              <a:solidFill>
                <a:srgbClr val="FFFFFF"/>
              </a:solidFill>
              <a:latin typeface="Garamond"/>
              <a:ea typeface="Garamond"/>
              <a:cs typeface="Garamond"/>
              <a:sym typeface="Garamond"/>
            </a:endParaRPr>
          </a:p>
        </p:txBody>
      </p:sp>
      <p:sp>
        <p:nvSpPr>
          <p:cNvPr id="175" name="Google Shape;175;p4"/>
          <p:cNvSpPr/>
          <p:nvPr/>
        </p:nvSpPr>
        <p:spPr>
          <a:xfrm>
            <a:off x="661795" y="643468"/>
            <a:ext cx="10905066" cy="5571065"/>
          </a:xfrm>
          <a:prstGeom prst="rect">
            <a:avLst/>
          </a:prstGeom>
          <a:solidFill>
            <a:srgbClr val="363636"/>
          </a:solidFill>
          <a:ln>
            <a:noFill/>
          </a:ln>
          <a:effectLst>
            <a:outerShdw blurRad="114300" dist="127000" dir="5400000" sx="99000" sy="99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176" name="Google Shape;176;p4"/>
          <p:cNvSpPr/>
          <p:nvPr/>
        </p:nvSpPr>
        <p:spPr>
          <a:xfrm>
            <a:off x="824574" y="755769"/>
            <a:ext cx="10579500" cy="5239500"/>
          </a:xfrm>
          <a:prstGeom prst="rect">
            <a:avLst/>
          </a:prstGeom>
          <a:gradFill>
            <a:gsLst>
              <a:gs pos="0">
                <a:schemeClr val="lt1"/>
              </a:gs>
              <a:gs pos="100000">
                <a:srgbClr val="EBEBEB"/>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Garamond"/>
              <a:ea typeface="Garamond"/>
              <a:cs typeface="Garamond"/>
              <a:sym typeface="Garamond"/>
            </a:endParaRPr>
          </a:p>
        </p:txBody>
      </p:sp>
      <p:sp>
        <p:nvSpPr>
          <p:cNvPr id="177" name="Google Shape;177;p4"/>
          <p:cNvSpPr txBox="1">
            <a:spLocks noGrp="1"/>
          </p:cNvSpPr>
          <p:nvPr>
            <p:ph type="title"/>
          </p:nvPr>
        </p:nvSpPr>
        <p:spPr>
          <a:xfrm>
            <a:off x="1005250" y="4277900"/>
            <a:ext cx="3399900" cy="11496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Garamond"/>
              <a:buNone/>
            </a:pPr>
            <a:r>
              <a:rPr lang="en-US">
                <a:solidFill>
                  <a:srgbClr val="274E13"/>
                </a:solidFill>
                <a:latin typeface="Times New Roman"/>
                <a:ea typeface="Times New Roman"/>
                <a:cs typeface="Times New Roman"/>
                <a:sym typeface="Times New Roman"/>
              </a:rPr>
              <a:t>Financial Overview</a:t>
            </a:r>
            <a:endParaRPr>
              <a:solidFill>
                <a:srgbClr val="274E13"/>
              </a:solidFill>
              <a:latin typeface="Times New Roman"/>
              <a:ea typeface="Times New Roman"/>
              <a:cs typeface="Times New Roman"/>
              <a:sym typeface="Times New Roman"/>
            </a:endParaRPr>
          </a:p>
        </p:txBody>
      </p:sp>
      <p:cxnSp>
        <p:nvCxnSpPr>
          <p:cNvPr id="178" name="Google Shape;178;p4"/>
          <p:cNvCxnSpPr/>
          <p:nvPr/>
        </p:nvCxnSpPr>
        <p:spPr>
          <a:xfrm>
            <a:off x="4656219" y="1508760"/>
            <a:ext cx="0" cy="3840480"/>
          </a:xfrm>
          <a:prstGeom prst="straightConnector1">
            <a:avLst/>
          </a:prstGeom>
          <a:noFill/>
          <a:ln w="15875" cap="flat" cmpd="sng">
            <a:solidFill>
              <a:schemeClr val="accent1"/>
            </a:solidFill>
            <a:prstDash val="solid"/>
            <a:round/>
            <a:headEnd type="none" w="sm" len="sm"/>
            <a:tailEnd type="none" w="sm" len="sm"/>
          </a:ln>
        </p:spPr>
      </p:cxnSp>
      <p:sp>
        <p:nvSpPr>
          <p:cNvPr id="179" name="Google Shape;179;p4"/>
          <p:cNvSpPr txBox="1">
            <a:spLocks noGrp="1"/>
          </p:cNvSpPr>
          <p:nvPr>
            <p:ph type="body" idx="1"/>
          </p:nvPr>
        </p:nvSpPr>
        <p:spPr>
          <a:xfrm>
            <a:off x="4907279" y="1508759"/>
            <a:ext cx="5989317" cy="4093387"/>
          </a:xfrm>
          <a:prstGeom prst="rect">
            <a:avLst/>
          </a:prstGeom>
          <a:noFill/>
          <a:ln>
            <a:noFill/>
          </a:ln>
        </p:spPr>
        <p:txBody>
          <a:bodyPr spcFirstLastPara="1" wrap="square" lIns="91425" tIns="45700" rIns="91425" bIns="45700" anchor="ctr" anchorCtr="0">
            <a:normAutofit/>
          </a:bodyPr>
          <a:lstStyle/>
          <a:p>
            <a:pPr marL="285750" lvl="0" indent="-279400" algn="l" rtl="0">
              <a:spcBef>
                <a:spcPts val="0"/>
              </a:spcBef>
              <a:spcAft>
                <a:spcPts val="0"/>
              </a:spcAft>
              <a:buSzPts val="2200"/>
              <a:buFont typeface="Times New Roman"/>
              <a:buChar char="•"/>
            </a:pPr>
            <a:r>
              <a:rPr lang="en-US" sz="2200">
                <a:solidFill>
                  <a:schemeClr val="dk1"/>
                </a:solidFill>
                <a:latin typeface="Times New Roman"/>
                <a:ea typeface="Times New Roman"/>
                <a:cs typeface="Times New Roman"/>
                <a:sym typeface="Times New Roman"/>
              </a:rPr>
              <a:t>If we look at the West Fraser’s revenue, company reported a massive decline of 33.5% in the revenue for the fiscal year 2023, as compared to 2022. In 2024, during the 1</a:t>
            </a:r>
            <a:r>
              <a:rPr lang="en-US" sz="2200" baseline="30000">
                <a:solidFill>
                  <a:schemeClr val="dk1"/>
                </a:solidFill>
                <a:latin typeface="Times New Roman"/>
                <a:ea typeface="Times New Roman"/>
                <a:cs typeface="Times New Roman"/>
                <a:sym typeface="Times New Roman"/>
              </a:rPr>
              <a:t>st</a:t>
            </a:r>
            <a:r>
              <a:rPr lang="en-US" sz="2200">
                <a:solidFill>
                  <a:schemeClr val="dk1"/>
                </a:solidFill>
                <a:latin typeface="Times New Roman"/>
                <a:ea typeface="Times New Roman"/>
                <a:cs typeface="Times New Roman"/>
                <a:sym typeface="Times New Roman"/>
              </a:rPr>
              <a:t> quarter company reported a hike of 7.5% in the revenue, as compared to the numbers during the last quarter.</a:t>
            </a:r>
            <a:endParaRPr sz="2200">
              <a:latin typeface="Times New Roman"/>
              <a:ea typeface="Times New Roman"/>
              <a:cs typeface="Times New Roman"/>
              <a:sym typeface="Times New Roman"/>
            </a:endParaRPr>
          </a:p>
          <a:p>
            <a:pPr marL="285750" lvl="0" indent="0" algn="l" rtl="0">
              <a:spcBef>
                <a:spcPts val="1000"/>
              </a:spcBef>
              <a:spcAft>
                <a:spcPts val="0"/>
              </a:spcAft>
              <a:buNone/>
            </a:pPr>
            <a:endParaRPr sz="2000">
              <a:solidFill>
                <a:schemeClr val="dk1"/>
              </a:solidFill>
            </a:endParaRPr>
          </a:p>
        </p:txBody>
      </p:sp>
      <p:pic>
        <p:nvPicPr>
          <p:cNvPr id="180" name="Google Shape;180;p4"/>
          <p:cNvPicPr preferRelativeResize="0"/>
          <p:nvPr/>
        </p:nvPicPr>
        <p:blipFill>
          <a:blip r:embed="rId4">
            <a:alphaModFix/>
          </a:blip>
          <a:stretch>
            <a:fillRect/>
          </a:stretch>
        </p:blipFill>
        <p:spPr>
          <a:xfrm>
            <a:off x="1005250" y="1711150"/>
            <a:ext cx="3525450" cy="24063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17eb973edf_7_564"/>
          <p:cNvSpPr txBox="1">
            <a:spLocks noGrp="1"/>
          </p:cNvSpPr>
          <p:nvPr>
            <p:ph type="title"/>
          </p:nvPr>
        </p:nvSpPr>
        <p:spPr>
          <a:xfrm>
            <a:off x="-201851" y="2836757"/>
            <a:ext cx="6241800" cy="13716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Clr>
                <a:srgbClr val="262626"/>
              </a:buClr>
              <a:buSzPts val="4400"/>
              <a:buFont typeface="Garamond"/>
              <a:buNone/>
            </a:pPr>
            <a:r>
              <a:rPr lang="en-US" sz="4400" b="1">
                <a:solidFill>
                  <a:srgbClr val="274E13"/>
                </a:solidFill>
                <a:latin typeface="Times New Roman"/>
                <a:ea typeface="Times New Roman"/>
                <a:cs typeface="Times New Roman"/>
                <a:sym typeface="Times New Roman"/>
              </a:rPr>
              <a:t>Company Situation</a:t>
            </a:r>
            <a:r>
              <a:rPr lang="en-US" sz="4400"/>
              <a:t> </a:t>
            </a:r>
            <a:endParaRPr sz="4400"/>
          </a:p>
          <a:p>
            <a:pPr marL="0" lvl="0" indent="0" algn="ctr" rtl="0">
              <a:spcBef>
                <a:spcPts val="0"/>
              </a:spcBef>
              <a:spcAft>
                <a:spcPts val="0"/>
              </a:spcAft>
              <a:buNone/>
            </a:pPr>
            <a:endParaRPr/>
          </a:p>
        </p:txBody>
      </p:sp>
      <p:pic>
        <p:nvPicPr>
          <p:cNvPr id="187" name="Google Shape;187;g317eb973edf_7_564"/>
          <p:cNvPicPr preferRelativeResize="0"/>
          <p:nvPr/>
        </p:nvPicPr>
        <p:blipFill>
          <a:blip r:embed="rId3">
            <a:alphaModFix/>
          </a:blip>
          <a:stretch>
            <a:fillRect/>
          </a:stretch>
        </p:blipFill>
        <p:spPr>
          <a:xfrm>
            <a:off x="5363524" y="530425"/>
            <a:ext cx="5847253" cy="57971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17eb973edf_18_25"/>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Political Factors</a:t>
            </a:r>
            <a:endParaRPr b="1">
              <a:solidFill>
                <a:srgbClr val="274E13"/>
              </a:solidFill>
              <a:latin typeface="Times New Roman"/>
              <a:ea typeface="Times New Roman"/>
              <a:cs typeface="Times New Roman"/>
              <a:sym typeface="Times New Roman"/>
            </a:endParaRPr>
          </a:p>
        </p:txBody>
      </p:sp>
      <p:sp>
        <p:nvSpPr>
          <p:cNvPr id="194" name="Google Shape;194;g317eb973edf_18_25"/>
          <p:cNvSpPr txBox="1">
            <a:spLocks noGrp="1"/>
          </p:cNvSpPr>
          <p:nvPr>
            <p:ph type="body" idx="1"/>
          </p:nvPr>
        </p:nvSpPr>
        <p:spPr>
          <a:xfrm>
            <a:off x="1295400" y="2556925"/>
            <a:ext cx="7407600" cy="3318900"/>
          </a:xfrm>
          <a:prstGeom prst="rect">
            <a:avLst/>
          </a:prstGeom>
        </p:spPr>
        <p:txBody>
          <a:bodyPr spcFirstLastPara="1" wrap="square" lIns="91425" tIns="45700" rIns="91425" bIns="45700" anchor="t" anchorCtr="0">
            <a:normAutofit lnSpcReduction="10000"/>
          </a:bodyPr>
          <a:lstStyle/>
          <a:p>
            <a:pPr marL="0" lvl="0" indent="0" algn="l" rtl="0">
              <a:spcBef>
                <a:spcPts val="0"/>
              </a:spcBef>
              <a:spcAft>
                <a:spcPts val="0"/>
              </a:spcAft>
              <a:buNone/>
            </a:pPr>
            <a:endParaRPr sz="1500" b="1"/>
          </a:p>
          <a:p>
            <a:pPr marL="0" lvl="0" indent="0" algn="l" rtl="0">
              <a:spcBef>
                <a:spcPts val="0"/>
              </a:spcBef>
              <a:spcAft>
                <a:spcPts val="0"/>
              </a:spcAft>
              <a:buNone/>
            </a:pPr>
            <a:endParaRPr sz="1500" b="1"/>
          </a:p>
          <a:p>
            <a:pPr marL="0" lvl="0" indent="0" algn="l" rtl="0">
              <a:spcBef>
                <a:spcPts val="0"/>
              </a:spcBef>
              <a:spcAft>
                <a:spcPts val="0"/>
              </a:spcAft>
              <a:buNone/>
            </a:pPr>
            <a:endParaRPr sz="1500" b="1"/>
          </a:p>
          <a:p>
            <a:pPr marL="457200" lvl="0" indent="-361950" algn="l" rtl="0">
              <a:spcBef>
                <a:spcPts val="0"/>
              </a:spcBef>
              <a:spcAft>
                <a:spcPts val="0"/>
              </a:spcAft>
              <a:buSzPts val="2100"/>
              <a:buChar char="•"/>
            </a:pPr>
            <a:r>
              <a:rPr lang="en-US" sz="1500" b="1">
                <a:solidFill>
                  <a:srgbClr val="274E13"/>
                </a:solidFill>
                <a:latin typeface="Times New Roman"/>
                <a:ea typeface="Times New Roman"/>
                <a:cs typeface="Times New Roman"/>
                <a:sym typeface="Times New Roman"/>
              </a:rPr>
              <a:t>Political Stability and Trade Policies: </a:t>
            </a:r>
            <a:r>
              <a:rPr lang="en-US" sz="1500">
                <a:latin typeface="Times New Roman"/>
                <a:ea typeface="Times New Roman"/>
                <a:cs typeface="Times New Roman"/>
                <a:sym typeface="Times New Roman"/>
              </a:rPr>
              <a:t>The stable canadian government supports policy consistency and investor confidence for West Fraser Timber, despite minor political uncertainties. Trade policies impact West Fraser’s largest market, the U.S., where tariffs on Canadian softwood lumber continue to be a contentious issue under  the USMCA, with 2023 rates at 20%.</a:t>
            </a:r>
            <a:endParaRPr sz="1500">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457200" lvl="0" indent="-361950" algn="l" rtl="0">
              <a:spcBef>
                <a:spcPts val="0"/>
              </a:spcBef>
              <a:spcAft>
                <a:spcPts val="0"/>
              </a:spcAft>
              <a:buSzPts val="2100"/>
              <a:buChar char="•"/>
            </a:pPr>
            <a:r>
              <a:rPr lang="en-US" sz="1500" b="1">
                <a:solidFill>
                  <a:srgbClr val="274E13"/>
                </a:solidFill>
                <a:latin typeface="Times New Roman"/>
                <a:ea typeface="Times New Roman"/>
                <a:cs typeface="Times New Roman"/>
                <a:sym typeface="Times New Roman"/>
              </a:rPr>
              <a:t>Sustainability and Forest Management:</a:t>
            </a:r>
            <a:r>
              <a:rPr lang="en-US" sz="1500" b="1">
                <a:latin typeface="Times New Roman"/>
                <a:ea typeface="Times New Roman"/>
                <a:cs typeface="Times New Roman"/>
                <a:sym typeface="Times New Roman"/>
              </a:rPr>
              <a:t> </a:t>
            </a:r>
            <a:r>
              <a:rPr lang="en-US" sz="1500">
                <a:latin typeface="Times New Roman"/>
                <a:ea typeface="Times New Roman"/>
                <a:cs typeface="Times New Roman"/>
                <a:sym typeface="Times New Roman"/>
              </a:rPr>
              <a:t>Canada’s strict forest management regulations require sustainable practices, which West Faser can do by following stewardship plans under acts like British Columbia’s Crown Forest Act. </a:t>
            </a:r>
            <a:endParaRPr sz="1200">
              <a:latin typeface="Times New Roman"/>
              <a:ea typeface="Times New Roman"/>
              <a:cs typeface="Times New Roman"/>
              <a:sym typeface="Times New Roman"/>
            </a:endParaRPr>
          </a:p>
          <a:p>
            <a:pPr marL="0" lvl="0" indent="0" algn="l" rtl="0">
              <a:spcBef>
                <a:spcPts val="360"/>
              </a:spcBef>
              <a:spcAft>
                <a:spcPts val="600"/>
              </a:spcAft>
              <a:buNone/>
            </a:pPr>
            <a:endParaRPr>
              <a:latin typeface="Times New Roman"/>
              <a:ea typeface="Times New Roman"/>
              <a:cs typeface="Times New Roman"/>
              <a:sym typeface="Times New Roman"/>
            </a:endParaRPr>
          </a:p>
        </p:txBody>
      </p:sp>
      <p:pic>
        <p:nvPicPr>
          <p:cNvPr id="195" name="Google Shape;195;g317eb973edf_18_25"/>
          <p:cNvPicPr preferRelativeResize="0"/>
          <p:nvPr/>
        </p:nvPicPr>
        <p:blipFill>
          <a:blip r:embed="rId3">
            <a:alphaModFix/>
          </a:blip>
          <a:stretch>
            <a:fillRect/>
          </a:stretch>
        </p:blipFill>
        <p:spPr>
          <a:xfrm>
            <a:off x="9061750" y="3421799"/>
            <a:ext cx="2143125" cy="1000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17eb973edf_18_2"/>
          <p:cNvSpPr txBox="1">
            <a:spLocks noGrp="1"/>
          </p:cNvSpPr>
          <p:nvPr>
            <p:ph type="title"/>
          </p:nvPr>
        </p:nvSpPr>
        <p:spPr>
          <a:xfrm>
            <a:off x="1295400" y="775375"/>
            <a:ext cx="9601200" cy="8823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Clr>
                <a:schemeClr val="dk1"/>
              </a:buClr>
              <a:buSzPct val="100000"/>
              <a:buFont typeface="Garamond"/>
              <a:buNone/>
            </a:pPr>
            <a:r>
              <a:rPr lang="en-US" b="1">
                <a:solidFill>
                  <a:srgbClr val="274E13"/>
                </a:solidFill>
                <a:latin typeface="Times New Roman"/>
                <a:ea typeface="Times New Roman"/>
                <a:cs typeface="Times New Roman"/>
                <a:sym typeface="Times New Roman"/>
              </a:rPr>
              <a:t>Economic Factors</a:t>
            </a:r>
            <a:endParaRPr b="1">
              <a:solidFill>
                <a:srgbClr val="274E13"/>
              </a:solidFill>
              <a:latin typeface="Times New Roman"/>
              <a:ea typeface="Times New Roman"/>
              <a:cs typeface="Times New Roman"/>
              <a:sym typeface="Times New Roman"/>
            </a:endParaRPr>
          </a:p>
          <a:p>
            <a:pPr marL="0" lvl="0" indent="0" algn="ctr" rtl="0">
              <a:spcBef>
                <a:spcPts val="0"/>
              </a:spcBef>
              <a:spcAft>
                <a:spcPts val="0"/>
              </a:spcAft>
              <a:buNone/>
            </a:pPr>
            <a:endParaRPr/>
          </a:p>
        </p:txBody>
      </p:sp>
      <p:sp>
        <p:nvSpPr>
          <p:cNvPr id="202" name="Google Shape;202;g317eb973edf_18_2"/>
          <p:cNvSpPr txBox="1">
            <a:spLocks noGrp="1"/>
          </p:cNvSpPr>
          <p:nvPr>
            <p:ph type="body" idx="1"/>
          </p:nvPr>
        </p:nvSpPr>
        <p:spPr>
          <a:xfrm>
            <a:off x="1295400" y="2138957"/>
            <a:ext cx="4718400" cy="2112300"/>
          </a:xfrm>
          <a:prstGeom prst="rect">
            <a:avLst/>
          </a:prstGeom>
        </p:spPr>
        <p:txBody>
          <a:bodyPr spcFirstLastPara="1" wrap="square" lIns="91425" tIns="45700" rIns="91425" bIns="45700" anchor="b" anchorCtr="0">
            <a:noAutofit/>
          </a:bodyPr>
          <a:lstStyle/>
          <a:p>
            <a:pPr marL="0" lvl="0" indent="0" algn="l" rtl="0">
              <a:spcBef>
                <a:spcPts val="560"/>
              </a:spcBef>
              <a:spcAft>
                <a:spcPts val="600"/>
              </a:spcAft>
              <a:buNone/>
            </a:pPr>
            <a:endParaRPr/>
          </a:p>
        </p:txBody>
      </p:sp>
      <p:sp>
        <p:nvSpPr>
          <p:cNvPr id="203" name="Google Shape;203;g317eb973edf_18_2"/>
          <p:cNvSpPr txBox="1">
            <a:spLocks noGrp="1"/>
          </p:cNvSpPr>
          <p:nvPr>
            <p:ph type="body" idx="2"/>
          </p:nvPr>
        </p:nvSpPr>
        <p:spPr>
          <a:xfrm>
            <a:off x="1295400" y="4358100"/>
            <a:ext cx="4718400" cy="1684500"/>
          </a:xfrm>
          <a:prstGeom prst="rect">
            <a:avLst/>
          </a:prstGeom>
        </p:spPr>
        <p:txBody>
          <a:bodyPr spcFirstLastPara="1" wrap="square" lIns="91425" tIns="45700" rIns="91425" bIns="45700" anchor="t" anchorCtr="0">
            <a:noAutofit/>
          </a:bodyPr>
          <a:lstStyle/>
          <a:p>
            <a:pPr marL="285750" lvl="0" indent="-228600" algn="l" rtl="0">
              <a:spcBef>
                <a:spcPts val="0"/>
              </a:spcBef>
              <a:spcAft>
                <a:spcPts val="0"/>
              </a:spcAft>
              <a:buSzPts val="1400"/>
              <a:buChar char="•"/>
            </a:pPr>
            <a:r>
              <a:rPr lang="en-US" sz="1400" b="1">
                <a:solidFill>
                  <a:srgbClr val="274E13"/>
                </a:solidFill>
                <a:latin typeface="Times New Roman"/>
                <a:ea typeface="Times New Roman"/>
                <a:cs typeface="Times New Roman"/>
                <a:sym typeface="Times New Roman"/>
              </a:rPr>
              <a:t>Market Value of the Commodity :</a:t>
            </a:r>
            <a:r>
              <a:rPr lang="en-US" sz="1400" b="1">
                <a:solidFill>
                  <a:schemeClr val="dk1"/>
                </a:solidFill>
                <a:latin typeface="Times New Roman"/>
                <a:ea typeface="Times New Roman"/>
                <a:cs typeface="Times New Roman"/>
                <a:sym typeface="Times New Roman"/>
              </a:rPr>
              <a:t> </a:t>
            </a:r>
            <a:r>
              <a:rPr lang="en-US" sz="1400">
                <a:solidFill>
                  <a:schemeClr val="dk1"/>
                </a:solidFill>
                <a:latin typeface="Times New Roman"/>
                <a:ea typeface="Times New Roman"/>
                <a:cs typeface="Times New Roman"/>
                <a:sym typeface="Times New Roman"/>
              </a:rPr>
              <a:t>The trends in the housing market and changing economic conditions all around the globe cause fluctuations in the supply and demand, which in turn causes variations in the lumber prices. These variations directly influence the company’s profits and revenue.</a:t>
            </a:r>
            <a:endParaRPr sz="1400">
              <a:latin typeface="Times New Roman"/>
              <a:ea typeface="Times New Roman"/>
              <a:cs typeface="Times New Roman"/>
              <a:sym typeface="Times New Roman"/>
            </a:endParaRPr>
          </a:p>
          <a:p>
            <a:pPr marL="0" lvl="0" indent="0" algn="l" rtl="0">
              <a:spcBef>
                <a:spcPts val="360"/>
              </a:spcBef>
              <a:spcAft>
                <a:spcPts val="600"/>
              </a:spcAft>
              <a:buNone/>
            </a:pPr>
            <a:endParaRPr sz="1800"/>
          </a:p>
        </p:txBody>
      </p:sp>
      <p:sp>
        <p:nvSpPr>
          <p:cNvPr id="204" name="Google Shape;204;g317eb973edf_18_2"/>
          <p:cNvSpPr txBox="1">
            <a:spLocks noGrp="1"/>
          </p:cNvSpPr>
          <p:nvPr>
            <p:ph type="body" idx="3"/>
          </p:nvPr>
        </p:nvSpPr>
        <p:spPr>
          <a:xfrm>
            <a:off x="6180675" y="2138956"/>
            <a:ext cx="4718400" cy="2112300"/>
          </a:xfrm>
          <a:prstGeom prst="rect">
            <a:avLst/>
          </a:prstGeom>
        </p:spPr>
        <p:txBody>
          <a:bodyPr spcFirstLastPara="1" wrap="square" lIns="91425" tIns="45700" rIns="91425" bIns="45700" anchor="b" anchorCtr="0">
            <a:noAutofit/>
          </a:bodyPr>
          <a:lstStyle/>
          <a:p>
            <a:pPr marL="0" lvl="0" indent="0" algn="l" rtl="0">
              <a:spcBef>
                <a:spcPts val="560"/>
              </a:spcBef>
              <a:spcAft>
                <a:spcPts val="600"/>
              </a:spcAft>
              <a:buNone/>
            </a:pPr>
            <a:endParaRPr/>
          </a:p>
        </p:txBody>
      </p:sp>
      <p:sp>
        <p:nvSpPr>
          <p:cNvPr id="205" name="Google Shape;205;g317eb973edf_18_2"/>
          <p:cNvSpPr txBox="1">
            <a:spLocks noGrp="1"/>
          </p:cNvSpPr>
          <p:nvPr>
            <p:ph type="body" idx="4"/>
          </p:nvPr>
        </p:nvSpPr>
        <p:spPr>
          <a:xfrm>
            <a:off x="6180675" y="4451655"/>
            <a:ext cx="4718400" cy="1424100"/>
          </a:xfrm>
          <a:prstGeom prst="rect">
            <a:avLst/>
          </a:prstGeom>
        </p:spPr>
        <p:txBody>
          <a:bodyPr spcFirstLastPara="1" wrap="square" lIns="91425" tIns="45700" rIns="91425" bIns="45700" anchor="t" anchorCtr="0">
            <a:noAutofit/>
          </a:bodyPr>
          <a:lstStyle/>
          <a:p>
            <a:pPr marL="457200" lvl="0" indent="-317500" algn="l" rtl="0">
              <a:spcBef>
                <a:spcPts val="1000"/>
              </a:spcBef>
              <a:spcAft>
                <a:spcPts val="0"/>
              </a:spcAft>
              <a:buSzPts val="1400"/>
              <a:buChar char="•"/>
            </a:pPr>
            <a:r>
              <a:rPr lang="en-US" sz="1400" b="1">
                <a:solidFill>
                  <a:srgbClr val="274E13"/>
                </a:solidFill>
                <a:latin typeface="Times New Roman"/>
                <a:ea typeface="Times New Roman"/>
                <a:cs typeface="Times New Roman"/>
                <a:sym typeface="Times New Roman"/>
              </a:rPr>
              <a:t>Interest Rates :</a:t>
            </a:r>
            <a:r>
              <a:rPr lang="en-US" sz="1400" b="1">
                <a:solidFill>
                  <a:schemeClr val="dk1"/>
                </a:solidFill>
                <a:latin typeface="Times New Roman"/>
                <a:ea typeface="Times New Roman"/>
                <a:cs typeface="Times New Roman"/>
                <a:sym typeface="Times New Roman"/>
              </a:rPr>
              <a:t> </a:t>
            </a:r>
            <a:r>
              <a:rPr lang="en-US" sz="1400">
                <a:solidFill>
                  <a:schemeClr val="dk1"/>
                </a:solidFill>
                <a:latin typeface="Times New Roman"/>
                <a:ea typeface="Times New Roman"/>
                <a:cs typeface="Times New Roman"/>
                <a:sym typeface="Times New Roman"/>
              </a:rPr>
              <a:t>The continuous variations in the interest rates can influence the ability to afford a house and construction operations, which put an impact on the market demand for the lumber products. Therefore, higher interest rates decrease the demand. Whereas lower interest rates increase the demand. </a:t>
            </a:r>
            <a:endParaRPr sz="1400" b="1">
              <a:solidFill>
                <a:schemeClr val="dk1"/>
              </a:solidFill>
              <a:latin typeface="Times New Roman"/>
              <a:ea typeface="Times New Roman"/>
              <a:cs typeface="Times New Roman"/>
              <a:sym typeface="Times New Roman"/>
            </a:endParaRPr>
          </a:p>
          <a:p>
            <a:pPr marL="457200" lvl="0" indent="0" algn="l" rtl="0">
              <a:spcBef>
                <a:spcPts val="360"/>
              </a:spcBef>
              <a:spcAft>
                <a:spcPts val="600"/>
              </a:spcAft>
              <a:buNone/>
            </a:pPr>
            <a:endParaRPr sz="1400"/>
          </a:p>
        </p:txBody>
      </p:sp>
      <p:pic>
        <p:nvPicPr>
          <p:cNvPr id="206" name="Google Shape;206;g317eb973edf_18_2"/>
          <p:cNvPicPr preferRelativeResize="0"/>
          <p:nvPr/>
        </p:nvPicPr>
        <p:blipFill>
          <a:blip r:embed="rId3">
            <a:alphaModFix/>
          </a:blip>
          <a:stretch>
            <a:fillRect/>
          </a:stretch>
        </p:blipFill>
        <p:spPr>
          <a:xfrm>
            <a:off x="1295400" y="1965100"/>
            <a:ext cx="4718400" cy="2232625"/>
          </a:xfrm>
          <a:prstGeom prst="rect">
            <a:avLst/>
          </a:prstGeom>
          <a:noFill/>
          <a:ln>
            <a:noFill/>
          </a:ln>
        </p:spPr>
      </p:pic>
      <p:pic>
        <p:nvPicPr>
          <p:cNvPr id="207" name="Google Shape;207;g317eb973edf_18_2"/>
          <p:cNvPicPr preferRelativeResize="0"/>
          <p:nvPr/>
        </p:nvPicPr>
        <p:blipFill>
          <a:blip r:embed="rId4">
            <a:alphaModFix/>
          </a:blip>
          <a:stretch>
            <a:fillRect/>
          </a:stretch>
        </p:blipFill>
        <p:spPr>
          <a:xfrm>
            <a:off x="6180675" y="1938350"/>
            <a:ext cx="4329450" cy="22326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317eb973edf_18_13"/>
          <p:cNvSpPr txBox="1">
            <a:spLocks noGrp="1"/>
          </p:cNvSpPr>
          <p:nvPr>
            <p:ph type="ctrTitle"/>
          </p:nvPr>
        </p:nvSpPr>
        <p:spPr>
          <a:xfrm>
            <a:off x="2692398" y="1871131"/>
            <a:ext cx="6815700" cy="1515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214" name="Google Shape;214;g317eb973edf_18_13"/>
          <p:cNvSpPr txBox="1">
            <a:spLocks noGrp="1"/>
          </p:cNvSpPr>
          <p:nvPr>
            <p:ph type="subTitle" idx="1"/>
          </p:nvPr>
        </p:nvSpPr>
        <p:spPr>
          <a:xfrm>
            <a:off x="2692400" y="3662050"/>
            <a:ext cx="6815700" cy="1571400"/>
          </a:xfrm>
          <a:prstGeom prst="rect">
            <a:avLst/>
          </a:prstGeom>
        </p:spPr>
        <p:txBody>
          <a:bodyPr spcFirstLastPara="1" wrap="square" lIns="91425" tIns="45700" rIns="91425" bIns="45700" anchor="t" anchorCtr="0">
            <a:normAutofit fontScale="25000" lnSpcReduction="10000"/>
          </a:bodyPr>
          <a:lstStyle/>
          <a:p>
            <a:pPr marL="0" lvl="0" indent="0" algn="ctr" rtl="0">
              <a:spcBef>
                <a:spcPts val="0"/>
              </a:spcBef>
              <a:spcAft>
                <a:spcPts val="0"/>
              </a:spcAft>
              <a:buNone/>
            </a:pPr>
            <a:r>
              <a:rPr lang="en-US" sz="6800" b="1">
                <a:solidFill>
                  <a:srgbClr val="274E13"/>
                </a:solidFill>
                <a:latin typeface="Times New Roman"/>
                <a:ea typeface="Times New Roman"/>
                <a:cs typeface="Times New Roman"/>
                <a:sym typeface="Times New Roman"/>
              </a:rPr>
              <a:t>Social</a:t>
            </a:r>
            <a:endParaRPr sz="6800" b="1">
              <a:solidFill>
                <a:srgbClr val="274E13"/>
              </a:solidFill>
              <a:latin typeface="Times New Roman"/>
              <a:ea typeface="Times New Roman"/>
              <a:cs typeface="Times New Roman"/>
              <a:sym typeface="Times New Roman"/>
            </a:endParaRPr>
          </a:p>
          <a:p>
            <a:pPr marL="457200" lvl="0" indent="-317500" algn="l" rtl="0">
              <a:spcBef>
                <a:spcPts val="360"/>
              </a:spcBef>
              <a:spcAft>
                <a:spcPts val="0"/>
              </a:spcAft>
              <a:buSzPct val="100000"/>
              <a:buChar char="●"/>
            </a:pPr>
            <a:r>
              <a:rPr lang="en-US" sz="5600" b="1">
                <a:solidFill>
                  <a:srgbClr val="274E13"/>
                </a:solidFill>
                <a:latin typeface="Times New Roman"/>
                <a:ea typeface="Times New Roman"/>
                <a:cs typeface="Times New Roman"/>
                <a:sym typeface="Times New Roman"/>
              </a:rPr>
              <a:t>Community Engagement :</a:t>
            </a:r>
            <a:r>
              <a:rPr lang="en-US" sz="5600" b="1">
                <a:solidFill>
                  <a:srgbClr val="262626"/>
                </a:solidFill>
                <a:latin typeface="Times New Roman"/>
                <a:ea typeface="Times New Roman"/>
                <a:cs typeface="Times New Roman"/>
                <a:sym typeface="Times New Roman"/>
              </a:rPr>
              <a:t> </a:t>
            </a:r>
            <a:r>
              <a:rPr lang="en-US" sz="5600">
                <a:solidFill>
                  <a:srgbClr val="262626"/>
                </a:solidFill>
                <a:latin typeface="Times New Roman"/>
                <a:ea typeface="Times New Roman"/>
                <a:cs typeface="Times New Roman"/>
                <a:sym typeface="Times New Roman"/>
              </a:rPr>
              <a:t>West fraser proactively takes part in the community engagement by investing millions of dollars in community programs, that supports a wide range of projects such as initiatives  promoting conservation of the environment.</a:t>
            </a:r>
            <a:endParaRPr sz="5600">
              <a:solidFill>
                <a:srgbClr val="262626"/>
              </a:solidFill>
              <a:latin typeface="Times New Roman"/>
              <a:ea typeface="Times New Roman"/>
              <a:cs typeface="Times New Roman"/>
              <a:sym typeface="Times New Roman"/>
            </a:endParaRPr>
          </a:p>
          <a:p>
            <a:pPr marL="457200" lvl="0" indent="-317500" algn="l" rtl="0">
              <a:spcBef>
                <a:spcPts val="0"/>
              </a:spcBef>
              <a:spcAft>
                <a:spcPts val="0"/>
              </a:spcAft>
              <a:buSzPct val="100000"/>
              <a:buChar char="●"/>
            </a:pPr>
            <a:r>
              <a:rPr lang="en-US" sz="5600" b="1">
                <a:solidFill>
                  <a:srgbClr val="274E13"/>
                </a:solidFill>
                <a:latin typeface="Times New Roman"/>
                <a:ea typeface="Times New Roman"/>
                <a:cs typeface="Times New Roman"/>
                <a:sym typeface="Times New Roman"/>
              </a:rPr>
              <a:t>Demographic profile of the workplace : </a:t>
            </a:r>
            <a:r>
              <a:rPr lang="en-US" sz="5600">
                <a:solidFill>
                  <a:srgbClr val="262626"/>
                </a:solidFill>
                <a:latin typeface="Times New Roman"/>
                <a:ea typeface="Times New Roman"/>
                <a:cs typeface="Times New Roman"/>
                <a:sym typeface="Times New Roman"/>
              </a:rPr>
              <a:t>West fraser is extremely focused on their workplace culture. They believe that diversity within the workplace plays an important part in productivity as well as overall operations of the company. </a:t>
            </a:r>
            <a:endParaRPr sz="5600">
              <a:latin typeface="Times New Roman"/>
              <a:ea typeface="Times New Roman"/>
              <a:cs typeface="Times New Roman"/>
              <a:sym typeface="Times New Roman"/>
            </a:endParaRPr>
          </a:p>
        </p:txBody>
      </p:sp>
      <p:pic>
        <p:nvPicPr>
          <p:cNvPr id="215" name="Google Shape;215;g317eb973edf_18_13"/>
          <p:cNvPicPr preferRelativeResize="0"/>
          <p:nvPr/>
        </p:nvPicPr>
        <p:blipFill>
          <a:blip r:embed="rId3">
            <a:alphaModFix/>
          </a:blip>
          <a:stretch>
            <a:fillRect/>
          </a:stretch>
        </p:blipFill>
        <p:spPr>
          <a:xfrm>
            <a:off x="2692400" y="1944663"/>
            <a:ext cx="6815701" cy="1644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3112db6e2ba_0_20"/>
          <p:cNvSpPr txBox="1">
            <a:spLocks noGrp="1"/>
          </p:cNvSpPr>
          <p:nvPr>
            <p:ph type="title"/>
          </p:nvPr>
        </p:nvSpPr>
        <p:spPr>
          <a:xfrm>
            <a:off x="1295402" y="982132"/>
            <a:ext cx="9601200" cy="13038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rgbClr val="274E13"/>
                </a:solidFill>
                <a:latin typeface="Times New Roman"/>
                <a:ea typeface="Times New Roman"/>
                <a:cs typeface="Times New Roman"/>
                <a:sym typeface="Times New Roman"/>
              </a:rPr>
              <a:t>Technology</a:t>
            </a:r>
            <a:endParaRPr b="1">
              <a:solidFill>
                <a:srgbClr val="274E13"/>
              </a:solidFill>
              <a:latin typeface="Times New Roman"/>
              <a:ea typeface="Times New Roman"/>
              <a:cs typeface="Times New Roman"/>
              <a:sym typeface="Times New Roman"/>
            </a:endParaRPr>
          </a:p>
        </p:txBody>
      </p:sp>
      <p:sp>
        <p:nvSpPr>
          <p:cNvPr id="222" name="Google Shape;222;g3112db6e2ba_0_20"/>
          <p:cNvSpPr txBox="1">
            <a:spLocks noGrp="1"/>
          </p:cNvSpPr>
          <p:nvPr>
            <p:ph type="body" idx="1"/>
          </p:nvPr>
        </p:nvSpPr>
        <p:spPr>
          <a:xfrm>
            <a:off x="1176425" y="2570300"/>
            <a:ext cx="6122700" cy="2870700"/>
          </a:xfrm>
          <a:prstGeom prst="rect">
            <a:avLst/>
          </a:prstGeom>
        </p:spPr>
        <p:txBody>
          <a:bodyPr spcFirstLastPara="1" wrap="square" lIns="91425" tIns="45700" rIns="91425" bIns="45700" anchor="t" anchorCtr="0">
            <a:normAutofit fontScale="92500" lnSpcReduction="20000"/>
          </a:bodyPr>
          <a:lstStyle/>
          <a:p>
            <a:pPr marL="457200" lvl="0" indent="-350186" algn="l" rtl="0">
              <a:spcBef>
                <a:spcPts val="360"/>
              </a:spcBef>
              <a:spcAft>
                <a:spcPts val="0"/>
              </a:spcAft>
              <a:buSzPct val="86250"/>
              <a:buFont typeface="Times New Roman"/>
              <a:buChar char="●"/>
            </a:pPr>
            <a:r>
              <a:rPr lang="en-US">
                <a:latin typeface="Times New Roman"/>
                <a:ea typeface="Times New Roman"/>
                <a:cs typeface="Times New Roman"/>
                <a:sym typeface="Times New Roman"/>
              </a:rPr>
              <a:t>West Fraser Timber employs advanced machinery and technology to enhance its capabilities. They have invested heavily into computerized saw technology and automation which increases production and reduces waste.</a:t>
            </a:r>
            <a:endParaRPr>
              <a:latin typeface="Times New Roman"/>
              <a:ea typeface="Times New Roman"/>
              <a:cs typeface="Times New Roman"/>
              <a:sym typeface="Times New Roman"/>
            </a:endParaRPr>
          </a:p>
          <a:p>
            <a:pPr marL="457200" lvl="0" indent="-350186" algn="l" rtl="0">
              <a:spcBef>
                <a:spcPts val="600"/>
              </a:spcBef>
              <a:spcAft>
                <a:spcPts val="0"/>
              </a:spcAft>
              <a:buSzPct val="86250"/>
              <a:buFont typeface="Times New Roman"/>
              <a:buChar char="●"/>
            </a:pPr>
            <a:r>
              <a:rPr lang="en-US">
                <a:latin typeface="Times New Roman"/>
                <a:ea typeface="Times New Roman"/>
                <a:cs typeface="Times New Roman"/>
                <a:sym typeface="Times New Roman"/>
              </a:rPr>
              <a:t>High frequency drying systems has decreased drying times improving the final product and decreasing energy consumption</a:t>
            </a:r>
            <a:endParaRPr>
              <a:latin typeface="Times New Roman"/>
              <a:ea typeface="Times New Roman"/>
              <a:cs typeface="Times New Roman"/>
              <a:sym typeface="Times New Roman"/>
            </a:endParaRPr>
          </a:p>
          <a:p>
            <a:pPr marL="0" lvl="0" indent="0" algn="l" rtl="0">
              <a:spcBef>
                <a:spcPts val="600"/>
              </a:spcBef>
              <a:spcAft>
                <a:spcPts val="600"/>
              </a:spcAft>
              <a:buNone/>
            </a:pPr>
            <a:endParaRPr/>
          </a:p>
        </p:txBody>
      </p:sp>
      <p:pic>
        <p:nvPicPr>
          <p:cNvPr id="223" name="Google Shape;223;g3112db6e2ba_0_20"/>
          <p:cNvPicPr preferRelativeResize="0"/>
          <p:nvPr/>
        </p:nvPicPr>
        <p:blipFill>
          <a:blip r:embed="rId3">
            <a:alphaModFix/>
          </a:blip>
          <a:stretch>
            <a:fillRect/>
          </a:stretch>
        </p:blipFill>
        <p:spPr>
          <a:xfrm>
            <a:off x="7527750" y="2633574"/>
            <a:ext cx="3368851" cy="2399999"/>
          </a:xfrm>
          <a:prstGeom prst="rect">
            <a:avLst/>
          </a:prstGeom>
          <a:noFill/>
          <a:ln>
            <a:noFill/>
          </a:ln>
        </p:spPr>
      </p:pic>
    </p:spTree>
  </p:cSld>
  <p:clrMapOvr>
    <a:masterClrMapping/>
  </p:clrMapOvr>
</p:sld>
</file>

<file path=ppt/theme/theme1.xml><?xml version="1.0" encoding="utf-8"?>
<a:theme xmlns:a="http://schemas.openxmlformats.org/drawingml/2006/main" name="Organic">
  <a:themeElements>
    <a:clrScheme name="Organic">
      <a:dk1>
        <a:srgbClr val="000000"/>
      </a:dk1>
      <a:lt1>
        <a:srgbClr val="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2870</Words>
  <Application>Microsoft Macintosh PowerPoint</Application>
  <PresentationFormat>Widescreen</PresentationFormat>
  <Paragraphs>245</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Garamond</vt:lpstr>
      <vt:lpstr>Arial</vt:lpstr>
      <vt:lpstr>Times New Roman</vt:lpstr>
      <vt:lpstr>Lora</vt:lpstr>
      <vt:lpstr>Calibri</vt:lpstr>
      <vt:lpstr>Organic</vt:lpstr>
      <vt:lpstr>          West Fraser Timber Co Ltd.</vt:lpstr>
      <vt:lpstr>PowerPoint Presentation</vt:lpstr>
      <vt:lpstr>Organizational Structure</vt:lpstr>
      <vt:lpstr>Financial Overview</vt:lpstr>
      <vt:lpstr>Company Situation  </vt:lpstr>
      <vt:lpstr>Political Factors</vt:lpstr>
      <vt:lpstr> Economic Factors </vt:lpstr>
      <vt:lpstr>PowerPoint Presentation</vt:lpstr>
      <vt:lpstr>Technology</vt:lpstr>
      <vt:lpstr>Environmental Factors</vt:lpstr>
      <vt:lpstr>Legal Factors </vt:lpstr>
      <vt:lpstr>West Fraser Timber Co Ltd : SWOT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Corporate Objectives </vt:lpstr>
      <vt:lpstr>Corporate Strategies </vt:lpstr>
      <vt:lpstr>Ethics and Sustainability</vt:lpstr>
      <vt:lpstr>Actual sustainability</vt:lpstr>
      <vt:lpstr>Sustainability Plan</vt:lpstr>
      <vt:lpstr>West Fraser’s Company Culture</vt:lpstr>
      <vt:lpstr>West Fraser’s Leadership</vt:lpstr>
      <vt:lpstr>Financial Performance</vt:lpstr>
      <vt:lpstr>Comparing West Fraser and Canfor Corporation financial performance-2024 </vt:lpstr>
      <vt:lpstr>Marketing Strategy</vt:lpstr>
      <vt:lpstr>Company Outlook</vt:lpstr>
      <vt:lpstr>Critical Issues faced by West Fraser</vt:lpstr>
      <vt:lpstr>Future Strategies to avoid the Implications</vt:lpstr>
      <vt:lpstr>Recommendation to the investors</vt:lpstr>
      <vt:lpstr>References </vt:lpstr>
      <vt:lpstr>References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karanpreet kaur</dc:creator>
  <cp:lastModifiedBy>karanpreet kaur</cp:lastModifiedBy>
  <cp:revision>1</cp:revision>
  <dcterms:created xsi:type="dcterms:W3CDTF">2024-10-26T21:42:52Z</dcterms:created>
  <dcterms:modified xsi:type="dcterms:W3CDTF">2025-03-24T00:40:45Z</dcterms:modified>
</cp:coreProperties>
</file>